
<file path=[Content_Types].xml><?xml version="1.0" encoding="utf-8"?>
<Types xmlns="http://schemas.openxmlformats.org/package/2006/content-types">
  <Default Extension="1" ContentType="image/jpeg"/>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50" r:id="rId1"/>
    <p:sldMasterId id="2147483792" r:id="rId2"/>
  </p:sldMasterIdLst>
  <p:notesMasterIdLst>
    <p:notesMasterId r:id="rId52"/>
  </p:notesMasterIdLst>
  <p:sldIdLst>
    <p:sldId id="256" r:id="rId3"/>
    <p:sldId id="260" r:id="rId4"/>
    <p:sldId id="10241" r:id="rId5"/>
    <p:sldId id="8412" r:id="rId6"/>
    <p:sldId id="8357" r:id="rId7"/>
    <p:sldId id="10179" r:id="rId8"/>
    <p:sldId id="8411" r:id="rId9"/>
    <p:sldId id="2597" r:id="rId10"/>
    <p:sldId id="10242" r:id="rId11"/>
    <p:sldId id="264" r:id="rId12"/>
    <p:sldId id="283" r:id="rId13"/>
    <p:sldId id="287" r:id="rId14"/>
    <p:sldId id="10227" r:id="rId15"/>
    <p:sldId id="10229" r:id="rId16"/>
    <p:sldId id="10230" r:id="rId17"/>
    <p:sldId id="10253" r:id="rId18"/>
    <p:sldId id="10246" r:id="rId19"/>
    <p:sldId id="325" r:id="rId20"/>
    <p:sldId id="10245" r:id="rId21"/>
    <p:sldId id="10243" r:id="rId22"/>
    <p:sldId id="10248" r:id="rId23"/>
    <p:sldId id="10240" r:id="rId24"/>
    <p:sldId id="290" r:id="rId25"/>
    <p:sldId id="301" r:id="rId26"/>
    <p:sldId id="291" r:id="rId27"/>
    <p:sldId id="302" r:id="rId28"/>
    <p:sldId id="292" r:id="rId29"/>
    <p:sldId id="294" r:id="rId30"/>
    <p:sldId id="295" r:id="rId31"/>
    <p:sldId id="8352" r:id="rId32"/>
    <p:sldId id="8354" r:id="rId33"/>
    <p:sldId id="10247" r:id="rId34"/>
    <p:sldId id="315" r:id="rId35"/>
    <p:sldId id="10226" r:id="rId36"/>
    <p:sldId id="10232" r:id="rId37"/>
    <p:sldId id="285" r:id="rId38"/>
    <p:sldId id="10233" r:id="rId39"/>
    <p:sldId id="8349" r:id="rId40"/>
    <p:sldId id="10239" r:id="rId41"/>
    <p:sldId id="10234" r:id="rId42"/>
    <p:sldId id="10235" r:id="rId43"/>
    <p:sldId id="10237" r:id="rId44"/>
    <p:sldId id="10251" r:id="rId45"/>
    <p:sldId id="10249" r:id="rId46"/>
    <p:sldId id="10252" r:id="rId47"/>
    <p:sldId id="10250" r:id="rId48"/>
    <p:sldId id="299" r:id="rId49"/>
    <p:sldId id="521" r:id="rId50"/>
    <p:sldId id="27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30A0"/>
    <a:srgbClr val="832898"/>
    <a:srgbClr val="2A0D31"/>
    <a:srgbClr val="662076"/>
    <a:srgbClr val="822997"/>
    <a:srgbClr val="B347CD"/>
    <a:srgbClr val="CF18FD"/>
    <a:srgbClr val="68217A"/>
    <a:srgbClr val="868F78"/>
    <a:srgbClr val="BBC8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4669F3-9B0F-4E63-93F9-181206B66F78}" v="303" dt="2019-07-18T23:34:20.8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3" autoAdjust="0"/>
    <p:restoredTop sz="94660"/>
  </p:normalViewPr>
  <p:slideViewPr>
    <p:cSldViewPr snapToGrid="0">
      <p:cViewPr varScale="1">
        <p:scale>
          <a:sx n="93" d="100"/>
          <a:sy n="93" d="100"/>
        </p:scale>
        <p:origin x="33"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dPt>
            <c:idx val="4"/>
            <c:invertIfNegative val="0"/>
            <c:bubble3D val="0"/>
            <c:extLst>
              <c:ext xmlns:c16="http://schemas.microsoft.com/office/drawing/2014/chart" uri="{C3380CC4-5D6E-409C-BE32-E72D297353CC}">
                <c16:uniqueId val="{00000001-3286-448C-A78F-7A28471A8434}"/>
              </c:ext>
            </c:extLst>
          </c:dPt>
          <c:val>
            <c:numRef>
              <c:f>Sheet1!$B$4:$B$8</c:f>
              <c:numCache>
                <c:formatCode>0</c:formatCode>
                <c:ptCount val="5"/>
                <c:pt idx="0" formatCode="General">
                  <c:v>750000</c:v>
                </c:pt>
                <c:pt idx="1">
                  <c:v>865559</c:v>
                </c:pt>
                <c:pt idx="2">
                  <c:v>915426</c:v>
                </c:pt>
                <c:pt idx="3">
                  <c:v>986868</c:v>
                </c:pt>
                <c:pt idx="4" formatCode="#,##0">
                  <c:v>1078760</c:v>
                </c:pt>
              </c:numCache>
            </c:numRef>
          </c:val>
          <c:extLst>
            <c:ext xmlns:c15="http://schemas.microsoft.com/office/drawing/2012/chart" uri="{02D57815-91ED-43cb-92C2-25804820EDAC}">
              <c15:filteredSeriesTitle>
                <c15:tx>
                  <c:strRef>
                    <c:extLst>
                      <c:ext uri="{02D57815-91ED-43cb-92C2-25804820EDAC}">
                        <c15:formulaRef>
                          <c15:sqref>Sheet1!$B$3</c15:sqref>
                        </c15:formulaRef>
                      </c:ext>
                    </c:extLst>
                    <c:strCache>
                      <c:ptCount val="1"/>
                      <c:pt idx="0">
                        <c:v>Sum of 1d Count</c:v>
                      </c:pt>
                    </c:strCache>
                  </c:strRef>
                </c15:tx>
              </c15:filteredSeriesTitle>
            </c:ext>
            <c:ext xmlns:c15="http://schemas.microsoft.com/office/drawing/2012/chart" uri="{02D57815-91ED-43cb-92C2-25804820EDAC}">
              <c15:filteredCategoryTitle>
                <c15:cat>
                  <c:strRef>
                    <c:extLst>
                      <c:ext uri="{02D57815-91ED-43cb-92C2-25804820EDAC}">
                        <c15:formulaRef>
                          <c15:sqref>Sheet1!$A$4:$A$8</c15:sqref>
                        </c15:formulaRef>
                      </c:ext>
                    </c:extLst>
                    <c:strCache>
                      <c:ptCount val="5"/>
                      <c:pt idx="0">
                        <c:v>December</c:v>
                      </c:pt>
                      <c:pt idx="1">
                        <c:v>January</c:v>
                      </c:pt>
                      <c:pt idx="2">
                        <c:v>February</c:v>
                      </c:pt>
                      <c:pt idx="3">
                        <c:v>March</c:v>
                      </c:pt>
                      <c:pt idx="4">
                        <c:v>April</c:v>
                      </c:pt>
                    </c:strCache>
                  </c:strRef>
                </c15:cat>
              </c15:filteredCategoryTitle>
            </c:ext>
            <c:ext xmlns:c16="http://schemas.microsoft.com/office/drawing/2014/chart" uri="{C3380CC4-5D6E-409C-BE32-E72D297353CC}">
              <c16:uniqueId val="{00000000-3286-448C-A78F-7A28471A8434}"/>
            </c:ext>
          </c:extLst>
        </c:ser>
        <c:dLbls>
          <c:showLegendKey val="0"/>
          <c:showVal val="0"/>
          <c:showCatName val="0"/>
          <c:showSerName val="0"/>
          <c:showPercent val="0"/>
          <c:showBubbleSize val="0"/>
        </c:dLbls>
        <c:gapWidth val="100"/>
        <c:overlap val="-24"/>
        <c:axId val="443100576"/>
        <c:axId val="661903720"/>
      </c:barChart>
      <c:catAx>
        <c:axId val="44310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661903720"/>
        <c:crosses val="autoZero"/>
        <c:auto val="1"/>
        <c:lblAlgn val="ctr"/>
        <c:lblOffset val="100"/>
        <c:noMultiLvlLbl val="0"/>
      </c:catAx>
      <c:valAx>
        <c:axId val="6619037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4431005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iagrams/_rels/data4.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 Id="rId14" Type="http://schemas.openxmlformats.org/officeDocument/2006/relationships/image" Target="../media/image65.svg"/></Relationships>
</file>

<file path=ppt/diagrams/_rels/data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svg"/><Relationship Id="rId1" Type="http://schemas.openxmlformats.org/officeDocument/2006/relationships/image" Target="../media/image69.pn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diagrams/_rels/drawing4.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 Id="rId14" Type="http://schemas.openxmlformats.org/officeDocument/2006/relationships/image" Target="../media/image65.svg"/></Relationships>
</file>

<file path=ppt/diagrams/_rels/drawing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svg"/><Relationship Id="rId1" Type="http://schemas.openxmlformats.org/officeDocument/2006/relationships/image" Target="../media/image69.pn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72E11C-8C12-4FED-9F74-C50BB2A808FA}"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6FFE73CB-8724-4D5A-802B-19BAF18F22BA}">
      <dgm:prSet/>
      <dgm:spPr/>
      <dgm:t>
        <a:bodyPr/>
        <a:lstStyle/>
        <a:p>
          <a:r>
            <a:rPr lang="en-US" dirty="0"/>
            <a:t>Monthly Newsletter: 650 subscribers + blog</a:t>
          </a:r>
        </a:p>
      </dgm:t>
    </dgm:pt>
    <dgm:pt modelId="{59F06F77-58A6-48E3-8241-9017D7634CE4}" type="parTrans" cxnId="{83374E8E-E8E0-4A3F-B226-40BFEDC82B15}">
      <dgm:prSet/>
      <dgm:spPr/>
      <dgm:t>
        <a:bodyPr/>
        <a:lstStyle/>
        <a:p>
          <a:endParaRPr lang="en-US"/>
        </a:p>
      </dgm:t>
    </dgm:pt>
    <dgm:pt modelId="{076AEE1C-DE6D-4810-9C5C-D7F0C8F63F18}" type="sibTrans" cxnId="{83374E8E-E8E0-4A3F-B226-40BFEDC82B15}">
      <dgm:prSet/>
      <dgm:spPr/>
      <dgm:t>
        <a:bodyPr/>
        <a:lstStyle/>
        <a:p>
          <a:endParaRPr lang="en-US"/>
        </a:p>
      </dgm:t>
    </dgm:pt>
    <dgm:pt modelId="{B6D24E54-C7C8-4F31-AB40-709A847882F7}">
      <dgm:prSet/>
      <dgm:spPr/>
      <dgm:t>
        <a:bodyPr/>
        <a:lstStyle/>
        <a:p>
          <a:r>
            <a:rPr lang="en-US" dirty="0"/>
            <a:t>Project Leader Newsletter</a:t>
          </a:r>
        </a:p>
      </dgm:t>
    </dgm:pt>
    <dgm:pt modelId="{D03E94B0-EF14-481C-86CD-E7286C22063F}" type="parTrans" cxnId="{67FC0CDF-577A-460F-ACCF-C9D4C9CF4D96}">
      <dgm:prSet/>
      <dgm:spPr/>
      <dgm:t>
        <a:bodyPr/>
        <a:lstStyle/>
        <a:p>
          <a:endParaRPr lang="en-US"/>
        </a:p>
      </dgm:t>
    </dgm:pt>
    <dgm:pt modelId="{CF20C74D-3DE5-4EF5-B98A-AB4B1DADD1EE}" type="sibTrans" cxnId="{67FC0CDF-577A-460F-ACCF-C9D4C9CF4D96}">
      <dgm:prSet/>
      <dgm:spPr/>
      <dgm:t>
        <a:bodyPr/>
        <a:lstStyle/>
        <a:p>
          <a:endParaRPr lang="en-US"/>
        </a:p>
      </dgm:t>
    </dgm:pt>
    <dgm:pt modelId="{7DED56EE-0F15-4662-9ACE-D751E6B7D877}">
      <dgm:prSet/>
      <dgm:spPr/>
      <dgm:t>
        <a:bodyPr/>
        <a:lstStyle/>
        <a:p>
          <a:r>
            <a:rPr lang="en-US" dirty="0"/>
            <a:t>Meetup Leader Newsletter</a:t>
          </a:r>
        </a:p>
      </dgm:t>
    </dgm:pt>
    <dgm:pt modelId="{660BB04E-FAFF-4F0D-BF80-3232A38D7D4D}" type="parTrans" cxnId="{98417E63-7953-42C9-BD3B-42EE178D149C}">
      <dgm:prSet/>
      <dgm:spPr/>
      <dgm:t>
        <a:bodyPr/>
        <a:lstStyle/>
        <a:p>
          <a:endParaRPr lang="en-US"/>
        </a:p>
      </dgm:t>
    </dgm:pt>
    <dgm:pt modelId="{70FEA4B1-7F90-4FC3-BB0A-26E32C20F378}" type="sibTrans" cxnId="{98417E63-7953-42C9-BD3B-42EE178D149C}">
      <dgm:prSet/>
      <dgm:spPr/>
      <dgm:t>
        <a:bodyPr/>
        <a:lstStyle/>
        <a:p>
          <a:endParaRPr lang="en-US"/>
        </a:p>
      </dgm:t>
    </dgm:pt>
    <dgm:pt modelId="{CDABFA12-E6F4-402D-8165-29804CDDC952}">
      <dgm:prSet/>
      <dgm:spPr/>
      <dgm:t>
        <a:bodyPr/>
        <a:lstStyle/>
        <a:p>
          <a:r>
            <a:rPr lang="en-US" dirty="0"/>
            <a:t>Website + Blog + Social</a:t>
          </a:r>
        </a:p>
      </dgm:t>
    </dgm:pt>
    <dgm:pt modelId="{4FD7892A-8AC2-4533-9D26-6C1111DA701B}" type="parTrans" cxnId="{AEF22860-E27E-4B59-A79B-13A0F19CB558}">
      <dgm:prSet/>
      <dgm:spPr/>
      <dgm:t>
        <a:bodyPr/>
        <a:lstStyle/>
        <a:p>
          <a:endParaRPr lang="en-US"/>
        </a:p>
      </dgm:t>
    </dgm:pt>
    <dgm:pt modelId="{B279E1AC-A91E-4083-A633-00E553E20989}" type="sibTrans" cxnId="{AEF22860-E27E-4B59-A79B-13A0F19CB558}">
      <dgm:prSet/>
      <dgm:spPr/>
      <dgm:t>
        <a:bodyPr/>
        <a:lstStyle/>
        <a:p>
          <a:endParaRPr lang="en-US"/>
        </a:p>
      </dgm:t>
    </dgm:pt>
    <dgm:pt modelId="{956A231D-6E33-4570-B0DB-617DF4380C3D}">
      <dgm:prSet/>
      <dgm:spPr/>
      <dgm:t>
        <a:bodyPr/>
        <a:lstStyle/>
        <a:p>
          <a:r>
            <a:rPr lang="en-US" dirty="0"/>
            <a:t>YouTube</a:t>
          </a:r>
        </a:p>
      </dgm:t>
    </dgm:pt>
    <dgm:pt modelId="{8C39BF0F-A798-431D-BF7A-8D280FB29B41}" type="parTrans" cxnId="{F233B3CB-52DC-46B0-B37A-9895C2CDE229}">
      <dgm:prSet/>
      <dgm:spPr/>
      <dgm:t>
        <a:bodyPr/>
        <a:lstStyle/>
        <a:p>
          <a:endParaRPr lang="en-US"/>
        </a:p>
      </dgm:t>
    </dgm:pt>
    <dgm:pt modelId="{E92179F6-8244-4F65-AEE6-F82B2A19C339}" type="sibTrans" cxnId="{F233B3CB-52DC-46B0-B37A-9895C2CDE229}">
      <dgm:prSet/>
      <dgm:spPr/>
      <dgm:t>
        <a:bodyPr/>
        <a:lstStyle/>
        <a:p>
          <a:endParaRPr lang="en-US"/>
        </a:p>
      </dgm:t>
    </dgm:pt>
    <dgm:pt modelId="{2D83FB41-9013-42DB-817B-4261ED2A8DF7}" type="pres">
      <dgm:prSet presAssocID="{6A72E11C-8C12-4FED-9F74-C50BB2A808FA}" presName="vert0" presStyleCnt="0">
        <dgm:presLayoutVars>
          <dgm:dir/>
          <dgm:animOne val="branch"/>
          <dgm:animLvl val="lvl"/>
        </dgm:presLayoutVars>
      </dgm:prSet>
      <dgm:spPr/>
    </dgm:pt>
    <dgm:pt modelId="{8B09654A-6299-4AB6-939E-D6A5FAA7B8B1}" type="pres">
      <dgm:prSet presAssocID="{6FFE73CB-8724-4D5A-802B-19BAF18F22BA}" presName="thickLine" presStyleLbl="alignNode1" presStyleIdx="0" presStyleCnt="5"/>
      <dgm:spPr/>
    </dgm:pt>
    <dgm:pt modelId="{955D83AA-06E2-4907-B378-98063B7F4B23}" type="pres">
      <dgm:prSet presAssocID="{6FFE73CB-8724-4D5A-802B-19BAF18F22BA}" presName="horz1" presStyleCnt="0"/>
      <dgm:spPr/>
    </dgm:pt>
    <dgm:pt modelId="{2543FF16-905F-4F91-B4E2-AA981C949EFD}" type="pres">
      <dgm:prSet presAssocID="{6FFE73CB-8724-4D5A-802B-19BAF18F22BA}" presName="tx1" presStyleLbl="revTx" presStyleIdx="0" presStyleCnt="5"/>
      <dgm:spPr/>
    </dgm:pt>
    <dgm:pt modelId="{D28955D4-3EA1-4170-B104-B4076A31B711}" type="pres">
      <dgm:prSet presAssocID="{6FFE73CB-8724-4D5A-802B-19BAF18F22BA}" presName="vert1" presStyleCnt="0"/>
      <dgm:spPr/>
    </dgm:pt>
    <dgm:pt modelId="{726BFF0B-3FEA-4807-8C31-36AD1368076F}" type="pres">
      <dgm:prSet presAssocID="{B6D24E54-C7C8-4F31-AB40-709A847882F7}" presName="thickLine" presStyleLbl="alignNode1" presStyleIdx="1" presStyleCnt="5"/>
      <dgm:spPr/>
    </dgm:pt>
    <dgm:pt modelId="{B92E9281-6968-42C7-8999-B71BC25A39E0}" type="pres">
      <dgm:prSet presAssocID="{B6D24E54-C7C8-4F31-AB40-709A847882F7}" presName="horz1" presStyleCnt="0"/>
      <dgm:spPr/>
    </dgm:pt>
    <dgm:pt modelId="{31F86629-870A-422D-81A5-BD6B603E5D96}" type="pres">
      <dgm:prSet presAssocID="{B6D24E54-C7C8-4F31-AB40-709A847882F7}" presName="tx1" presStyleLbl="revTx" presStyleIdx="1" presStyleCnt="5"/>
      <dgm:spPr/>
    </dgm:pt>
    <dgm:pt modelId="{DA3F33CC-4152-4878-A235-B31512D957FB}" type="pres">
      <dgm:prSet presAssocID="{B6D24E54-C7C8-4F31-AB40-709A847882F7}" presName="vert1" presStyleCnt="0"/>
      <dgm:spPr/>
    </dgm:pt>
    <dgm:pt modelId="{2A5639A9-2C8A-4FC1-A6A9-7D8F580DC1F1}" type="pres">
      <dgm:prSet presAssocID="{7DED56EE-0F15-4662-9ACE-D751E6B7D877}" presName="thickLine" presStyleLbl="alignNode1" presStyleIdx="2" presStyleCnt="5"/>
      <dgm:spPr/>
    </dgm:pt>
    <dgm:pt modelId="{3C16E167-209F-48D0-AE44-624D96416D1D}" type="pres">
      <dgm:prSet presAssocID="{7DED56EE-0F15-4662-9ACE-D751E6B7D877}" presName="horz1" presStyleCnt="0"/>
      <dgm:spPr/>
    </dgm:pt>
    <dgm:pt modelId="{6180A4A0-9F8F-4D33-987D-27BDDBAE0634}" type="pres">
      <dgm:prSet presAssocID="{7DED56EE-0F15-4662-9ACE-D751E6B7D877}" presName="tx1" presStyleLbl="revTx" presStyleIdx="2" presStyleCnt="5"/>
      <dgm:spPr/>
    </dgm:pt>
    <dgm:pt modelId="{67DBFD8C-3AD8-4F87-8EF6-4EA703C8BC91}" type="pres">
      <dgm:prSet presAssocID="{7DED56EE-0F15-4662-9ACE-D751E6B7D877}" presName="vert1" presStyleCnt="0"/>
      <dgm:spPr/>
    </dgm:pt>
    <dgm:pt modelId="{514DAE01-2BDA-4A0A-9960-109911149530}" type="pres">
      <dgm:prSet presAssocID="{CDABFA12-E6F4-402D-8165-29804CDDC952}" presName="thickLine" presStyleLbl="alignNode1" presStyleIdx="3" presStyleCnt="5"/>
      <dgm:spPr/>
    </dgm:pt>
    <dgm:pt modelId="{D6A32EB6-0CCC-4DBA-9339-B52749ABED6C}" type="pres">
      <dgm:prSet presAssocID="{CDABFA12-E6F4-402D-8165-29804CDDC952}" presName="horz1" presStyleCnt="0"/>
      <dgm:spPr/>
    </dgm:pt>
    <dgm:pt modelId="{B30D1667-278F-4176-8950-C8AB8DB25D14}" type="pres">
      <dgm:prSet presAssocID="{CDABFA12-E6F4-402D-8165-29804CDDC952}" presName="tx1" presStyleLbl="revTx" presStyleIdx="3" presStyleCnt="5"/>
      <dgm:spPr/>
    </dgm:pt>
    <dgm:pt modelId="{F47F69C5-96E1-4F83-A5A4-EDAFF2455E14}" type="pres">
      <dgm:prSet presAssocID="{CDABFA12-E6F4-402D-8165-29804CDDC952}" presName="vert1" presStyleCnt="0"/>
      <dgm:spPr/>
    </dgm:pt>
    <dgm:pt modelId="{AAE44104-75C7-470A-B1E5-48929E6C6355}" type="pres">
      <dgm:prSet presAssocID="{956A231D-6E33-4570-B0DB-617DF4380C3D}" presName="thickLine" presStyleLbl="alignNode1" presStyleIdx="4" presStyleCnt="5"/>
      <dgm:spPr/>
    </dgm:pt>
    <dgm:pt modelId="{8DB528E2-1536-4C06-A542-9D21A8009E44}" type="pres">
      <dgm:prSet presAssocID="{956A231D-6E33-4570-B0DB-617DF4380C3D}" presName="horz1" presStyleCnt="0"/>
      <dgm:spPr/>
    </dgm:pt>
    <dgm:pt modelId="{1764F1F3-524E-40C0-B92F-FC45334518F9}" type="pres">
      <dgm:prSet presAssocID="{956A231D-6E33-4570-B0DB-617DF4380C3D}" presName="tx1" presStyleLbl="revTx" presStyleIdx="4" presStyleCnt="5"/>
      <dgm:spPr/>
    </dgm:pt>
    <dgm:pt modelId="{FCECDD9C-6E2B-4A9F-8A72-33174FDCF1D8}" type="pres">
      <dgm:prSet presAssocID="{956A231D-6E33-4570-B0DB-617DF4380C3D}" presName="vert1" presStyleCnt="0"/>
      <dgm:spPr/>
    </dgm:pt>
  </dgm:ptLst>
  <dgm:cxnLst>
    <dgm:cxn modelId="{46C1501A-F9B2-41F1-B50A-D8A433BE422D}" type="presOf" srcId="{CDABFA12-E6F4-402D-8165-29804CDDC952}" destId="{B30D1667-278F-4176-8950-C8AB8DB25D14}" srcOrd="0" destOrd="0" presId="urn:microsoft.com/office/officeart/2008/layout/LinedList"/>
    <dgm:cxn modelId="{AEF22860-E27E-4B59-A79B-13A0F19CB558}" srcId="{6A72E11C-8C12-4FED-9F74-C50BB2A808FA}" destId="{CDABFA12-E6F4-402D-8165-29804CDDC952}" srcOrd="3" destOrd="0" parTransId="{4FD7892A-8AC2-4533-9D26-6C1111DA701B}" sibTransId="{B279E1AC-A91E-4083-A633-00E553E20989}"/>
    <dgm:cxn modelId="{98417E63-7953-42C9-BD3B-42EE178D149C}" srcId="{6A72E11C-8C12-4FED-9F74-C50BB2A808FA}" destId="{7DED56EE-0F15-4662-9ACE-D751E6B7D877}" srcOrd="2" destOrd="0" parTransId="{660BB04E-FAFF-4F0D-BF80-3232A38D7D4D}" sibTransId="{70FEA4B1-7F90-4FC3-BB0A-26E32C20F378}"/>
    <dgm:cxn modelId="{D17E0C55-61A4-4788-8211-F10B7E692875}" type="presOf" srcId="{B6D24E54-C7C8-4F31-AB40-709A847882F7}" destId="{31F86629-870A-422D-81A5-BD6B603E5D96}" srcOrd="0" destOrd="0" presId="urn:microsoft.com/office/officeart/2008/layout/LinedList"/>
    <dgm:cxn modelId="{83374E8E-E8E0-4A3F-B226-40BFEDC82B15}" srcId="{6A72E11C-8C12-4FED-9F74-C50BB2A808FA}" destId="{6FFE73CB-8724-4D5A-802B-19BAF18F22BA}" srcOrd="0" destOrd="0" parTransId="{59F06F77-58A6-48E3-8241-9017D7634CE4}" sibTransId="{076AEE1C-DE6D-4810-9C5C-D7F0C8F63F18}"/>
    <dgm:cxn modelId="{FFA51995-5612-404D-A015-823A5861B26E}" type="presOf" srcId="{6A72E11C-8C12-4FED-9F74-C50BB2A808FA}" destId="{2D83FB41-9013-42DB-817B-4261ED2A8DF7}" srcOrd="0" destOrd="0" presId="urn:microsoft.com/office/officeart/2008/layout/LinedList"/>
    <dgm:cxn modelId="{187908B2-9027-45D6-8097-1531BEAB5C1F}" type="presOf" srcId="{6FFE73CB-8724-4D5A-802B-19BAF18F22BA}" destId="{2543FF16-905F-4F91-B4E2-AA981C949EFD}" srcOrd="0" destOrd="0" presId="urn:microsoft.com/office/officeart/2008/layout/LinedList"/>
    <dgm:cxn modelId="{9F91BFB5-B13A-476B-B492-90EEB98D39F4}" type="presOf" srcId="{7DED56EE-0F15-4662-9ACE-D751E6B7D877}" destId="{6180A4A0-9F8F-4D33-987D-27BDDBAE0634}" srcOrd="0" destOrd="0" presId="urn:microsoft.com/office/officeart/2008/layout/LinedList"/>
    <dgm:cxn modelId="{4102C4BE-07C8-46D8-A438-222BE59F8BEA}" type="presOf" srcId="{956A231D-6E33-4570-B0DB-617DF4380C3D}" destId="{1764F1F3-524E-40C0-B92F-FC45334518F9}" srcOrd="0" destOrd="0" presId="urn:microsoft.com/office/officeart/2008/layout/LinedList"/>
    <dgm:cxn modelId="{F233B3CB-52DC-46B0-B37A-9895C2CDE229}" srcId="{6A72E11C-8C12-4FED-9F74-C50BB2A808FA}" destId="{956A231D-6E33-4570-B0DB-617DF4380C3D}" srcOrd="4" destOrd="0" parTransId="{8C39BF0F-A798-431D-BF7A-8D280FB29B41}" sibTransId="{E92179F6-8244-4F65-AEE6-F82B2A19C339}"/>
    <dgm:cxn modelId="{67FC0CDF-577A-460F-ACCF-C9D4C9CF4D96}" srcId="{6A72E11C-8C12-4FED-9F74-C50BB2A808FA}" destId="{B6D24E54-C7C8-4F31-AB40-709A847882F7}" srcOrd="1" destOrd="0" parTransId="{D03E94B0-EF14-481C-86CD-E7286C22063F}" sibTransId="{CF20C74D-3DE5-4EF5-B98A-AB4B1DADD1EE}"/>
    <dgm:cxn modelId="{D2098495-A404-4680-9922-644CFAA08E91}" type="presParOf" srcId="{2D83FB41-9013-42DB-817B-4261ED2A8DF7}" destId="{8B09654A-6299-4AB6-939E-D6A5FAA7B8B1}" srcOrd="0" destOrd="0" presId="urn:microsoft.com/office/officeart/2008/layout/LinedList"/>
    <dgm:cxn modelId="{29D28CEB-67E4-4736-9849-D7F4E316179A}" type="presParOf" srcId="{2D83FB41-9013-42DB-817B-4261ED2A8DF7}" destId="{955D83AA-06E2-4907-B378-98063B7F4B23}" srcOrd="1" destOrd="0" presId="urn:microsoft.com/office/officeart/2008/layout/LinedList"/>
    <dgm:cxn modelId="{69D462E8-AB79-4F4A-B3A3-69D39F074487}" type="presParOf" srcId="{955D83AA-06E2-4907-B378-98063B7F4B23}" destId="{2543FF16-905F-4F91-B4E2-AA981C949EFD}" srcOrd="0" destOrd="0" presId="urn:microsoft.com/office/officeart/2008/layout/LinedList"/>
    <dgm:cxn modelId="{3925C16C-093C-4959-B905-D4EF05B703D6}" type="presParOf" srcId="{955D83AA-06E2-4907-B378-98063B7F4B23}" destId="{D28955D4-3EA1-4170-B104-B4076A31B711}" srcOrd="1" destOrd="0" presId="urn:microsoft.com/office/officeart/2008/layout/LinedList"/>
    <dgm:cxn modelId="{11591901-D3A6-45FB-89C9-40086C562891}" type="presParOf" srcId="{2D83FB41-9013-42DB-817B-4261ED2A8DF7}" destId="{726BFF0B-3FEA-4807-8C31-36AD1368076F}" srcOrd="2" destOrd="0" presId="urn:microsoft.com/office/officeart/2008/layout/LinedList"/>
    <dgm:cxn modelId="{05E66602-FB66-44A6-B816-FE7D0CFA2D5E}" type="presParOf" srcId="{2D83FB41-9013-42DB-817B-4261ED2A8DF7}" destId="{B92E9281-6968-42C7-8999-B71BC25A39E0}" srcOrd="3" destOrd="0" presId="urn:microsoft.com/office/officeart/2008/layout/LinedList"/>
    <dgm:cxn modelId="{C125CBC1-0272-4CD8-AD44-C24073F6FEA3}" type="presParOf" srcId="{B92E9281-6968-42C7-8999-B71BC25A39E0}" destId="{31F86629-870A-422D-81A5-BD6B603E5D96}" srcOrd="0" destOrd="0" presId="urn:microsoft.com/office/officeart/2008/layout/LinedList"/>
    <dgm:cxn modelId="{ACF8106D-9327-45A6-86ED-A67A3EBA2DB6}" type="presParOf" srcId="{B92E9281-6968-42C7-8999-B71BC25A39E0}" destId="{DA3F33CC-4152-4878-A235-B31512D957FB}" srcOrd="1" destOrd="0" presId="urn:microsoft.com/office/officeart/2008/layout/LinedList"/>
    <dgm:cxn modelId="{69F13B38-D6CE-45CF-953C-0EFBD9A30F17}" type="presParOf" srcId="{2D83FB41-9013-42DB-817B-4261ED2A8DF7}" destId="{2A5639A9-2C8A-4FC1-A6A9-7D8F580DC1F1}" srcOrd="4" destOrd="0" presId="urn:microsoft.com/office/officeart/2008/layout/LinedList"/>
    <dgm:cxn modelId="{457C8612-C4F7-461A-81B4-AA59E954037A}" type="presParOf" srcId="{2D83FB41-9013-42DB-817B-4261ED2A8DF7}" destId="{3C16E167-209F-48D0-AE44-624D96416D1D}" srcOrd="5" destOrd="0" presId="urn:microsoft.com/office/officeart/2008/layout/LinedList"/>
    <dgm:cxn modelId="{BC0AE651-BF43-4646-B14F-4B37EF7E92AF}" type="presParOf" srcId="{3C16E167-209F-48D0-AE44-624D96416D1D}" destId="{6180A4A0-9F8F-4D33-987D-27BDDBAE0634}" srcOrd="0" destOrd="0" presId="urn:microsoft.com/office/officeart/2008/layout/LinedList"/>
    <dgm:cxn modelId="{F56992B9-DC7E-449F-A68C-1D4A65DE94C4}" type="presParOf" srcId="{3C16E167-209F-48D0-AE44-624D96416D1D}" destId="{67DBFD8C-3AD8-4F87-8EF6-4EA703C8BC91}" srcOrd="1" destOrd="0" presId="urn:microsoft.com/office/officeart/2008/layout/LinedList"/>
    <dgm:cxn modelId="{7BDD3D8C-3051-425A-AB3E-9D095620F85A}" type="presParOf" srcId="{2D83FB41-9013-42DB-817B-4261ED2A8DF7}" destId="{514DAE01-2BDA-4A0A-9960-109911149530}" srcOrd="6" destOrd="0" presId="urn:microsoft.com/office/officeart/2008/layout/LinedList"/>
    <dgm:cxn modelId="{81062DDD-5060-4BA3-8903-E9109F87EAFC}" type="presParOf" srcId="{2D83FB41-9013-42DB-817B-4261ED2A8DF7}" destId="{D6A32EB6-0CCC-4DBA-9339-B52749ABED6C}" srcOrd="7" destOrd="0" presId="urn:microsoft.com/office/officeart/2008/layout/LinedList"/>
    <dgm:cxn modelId="{32450FDE-5A40-426B-9DD5-0EE0CC3B078B}" type="presParOf" srcId="{D6A32EB6-0CCC-4DBA-9339-B52749ABED6C}" destId="{B30D1667-278F-4176-8950-C8AB8DB25D14}" srcOrd="0" destOrd="0" presId="urn:microsoft.com/office/officeart/2008/layout/LinedList"/>
    <dgm:cxn modelId="{366B224D-EAD3-4786-8A9F-70DE1F9A0F82}" type="presParOf" srcId="{D6A32EB6-0CCC-4DBA-9339-B52749ABED6C}" destId="{F47F69C5-96E1-4F83-A5A4-EDAFF2455E14}" srcOrd="1" destOrd="0" presId="urn:microsoft.com/office/officeart/2008/layout/LinedList"/>
    <dgm:cxn modelId="{B61C0CDE-A234-4FE3-973D-1C35F538F40F}" type="presParOf" srcId="{2D83FB41-9013-42DB-817B-4261ED2A8DF7}" destId="{AAE44104-75C7-470A-B1E5-48929E6C6355}" srcOrd="8" destOrd="0" presId="urn:microsoft.com/office/officeart/2008/layout/LinedList"/>
    <dgm:cxn modelId="{48E25806-3C66-4E95-8305-7094DC89246C}" type="presParOf" srcId="{2D83FB41-9013-42DB-817B-4261ED2A8DF7}" destId="{8DB528E2-1536-4C06-A542-9D21A8009E44}" srcOrd="9" destOrd="0" presId="urn:microsoft.com/office/officeart/2008/layout/LinedList"/>
    <dgm:cxn modelId="{5C7EF826-1359-4D85-A193-BF51B1DDFBC3}" type="presParOf" srcId="{8DB528E2-1536-4C06-A542-9D21A8009E44}" destId="{1764F1F3-524E-40C0-B92F-FC45334518F9}" srcOrd="0" destOrd="0" presId="urn:microsoft.com/office/officeart/2008/layout/LinedList"/>
    <dgm:cxn modelId="{5F61F3BA-E9E4-4553-B8A1-CD118AAD3B4B}" type="presParOf" srcId="{8DB528E2-1536-4C06-A542-9D21A8009E44}" destId="{FCECDD9C-6E2B-4A9F-8A72-33174FDCF1D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E9483E-31BE-4A7E-9A53-8E9440302685}"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577F5350-884D-4BBA-BEAD-763A106032D2}">
      <dgm:prSet/>
      <dgm:spPr/>
      <dgm:t>
        <a:bodyPr/>
        <a:lstStyle/>
        <a:p>
          <a:pPr>
            <a:buFont typeface="+mj-lt"/>
            <a:buAutoNum type="alphaLcPeriod"/>
          </a:pPr>
          <a:r>
            <a:rPr lang="en-US" b="0" i="0"/>
            <a:t>Member Projects </a:t>
          </a:r>
          <a:endParaRPr lang="en-US"/>
        </a:p>
      </dgm:t>
    </dgm:pt>
    <dgm:pt modelId="{806EF071-FEC6-4160-ABAE-E9AF84320E41}" type="parTrans" cxnId="{D1FBA890-B412-47EF-9585-64AC42041A04}">
      <dgm:prSet/>
      <dgm:spPr/>
      <dgm:t>
        <a:bodyPr/>
        <a:lstStyle/>
        <a:p>
          <a:endParaRPr lang="en-US"/>
        </a:p>
      </dgm:t>
    </dgm:pt>
    <dgm:pt modelId="{29E6BE90-90C8-4E24-919D-E98CBBA8CFDB}" type="sibTrans" cxnId="{D1FBA890-B412-47EF-9585-64AC42041A04}">
      <dgm:prSet/>
      <dgm:spPr/>
      <dgm:t>
        <a:bodyPr/>
        <a:lstStyle/>
        <a:p>
          <a:endParaRPr lang="en-US"/>
        </a:p>
      </dgm:t>
    </dgm:pt>
    <dgm:pt modelId="{4F4B7A5A-5AA1-4A74-803A-C17BBD61BBEE}">
      <dgm:prSet/>
      <dgm:spPr/>
      <dgm:t>
        <a:bodyPr/>
        <a:lstStyle/>
        <a:p>
          <a:pPr>
            <a:buFont typeface="+mj-lt"/>
            <a:buAutoNum type="alphaLcPeriod"/>
          </a:pPr>
          <a:r>
            <a:rPr lang="en-US" b="0" i="0"/>
            <a:t>Project Services</a:t>
          </a:r>
        </a:p>
      </dgm:t>
    </dgm:pt>
    <dgm:pt modelId="{22C0697A-6DC9-4D44-AC57-56FA918FB9F6}" type="parTrans" cxnId="{71409205-475F-40A4-A752-6E8E4520146F}">
      <dgm:prSet/>
      <dgm:spPr/>
      <dgm:t>
        <a:bodyPr/>
        <a:lstStyle/>
        <a:p>
          <a:endParaRPr lang="en-US"/>
        </a:p>
      </dgm:t>
    </dgm:pt>
    <dgm:pt modelId="{72B12A10-4117-41BE-8D85-179BA12A8043}" type="sibTrans" cxnId="{71409205-475F-40A4-A752-6E8E4520146F}">
      <dgm:prSet/>
      <dgm:spPr/>
      <dgm:t>
        <a:bodyPr/>
        <a:lstStyle/>
        <a:p>
          <a:endParaRPr lang="en-US"/>
        </a:p>
      </dgm:t>
    </dgm:pt>
    <dgm:pt modelId="{8EFA701E-D7B4-420F-AAEC-27814434AF64}">
      <dgm:prSet/>
      <dgm:spPr/>
      <dgm:t>
        <a:bodyPr/>
        <a:lstStyle/>
        <a:p>
          <a:pPr>
            <a:buFont typeface="+mj-lt"/>
            <a:buAutoNum type="alphaLcPeriod"/>
          </a:pPr>
          <a:r>
            <a:rPr lang="en-US" b="0" i="0"/>
            <a:t>Meetups</a:t>
          </a:r>
        </a:p>
      </dgm:t>
    </dgm:pt>
    <dgm:pt modelId="{C249DAA5-095C-4123-B501-C7D054B9C91D}" type="parTrans" cxnId="{9D8CBAD0-8B2B-4EE4-84F5-5DC20681C79F}">
      <dgm:prSet/>
      <dgm:spPr/>
      <dgm:t>
        <a:bodyPr/>
        <a:lstStyle/>
        <a:p>
          <a:endParaRPr lang="en-US"/>
        </a:p>
      </dgm:t>
    </dgm:pt>
    <dgm:pt modelId="{C582A22F-C0FC-4DAA-9D9C-C5A4629CCCF5}" type="sibTrans" cxnId="{9D8CBAD0-8B2B-4EE4-84F5-5DC20681C79F}">
      <dgm:prSet/>
      <dgm:spPr/>
      <dgm:t>
        <a:bodyPr/>
        <a:lstStyle/>
        <a:p>
          <a:endParaRPr lang="en-US"/>
        </a:p>
      </dgm:t>
    </dgm:pt>
    <dgm:pt modelId="{152D7557-6009-4DED-9D15-B47FD140DD7D}">
      <dgm:prSet/>
      <dgm:spPr/>
      <dgm:t>
        <a:bodyPr/>
        <a:lstStyle/>
        <a:p>
          <a:pPr>
            <a:buFont typeface="+mj-lt"/>
            <a:buAutoNum type="alphaLcPeriod"/>
          </a:pPr>
          <a:r>
            <a:rPr lang="en-US" b="0" i="0"/>
            <a:t>Marketing and Communications</a:t>
          </a:r>
        </a:p>
      </dgm:t>
    </dgm:pt>
    <dgm:pt modelId="{A9FDE131-BCD4-493D-B44B-CEB89C3DBB19}" type="parTrans" cxnId="{3B9EDDD7-10D3-4B21-BBC3-8791E1DC29FB}">
      <dgm:prSet/>
      <dgm:spPr/>
      <dgm:t>
        <a:bodyPr/>
        <a:lstStyle/>
        <a:p>
          <a:endParaRPr lang="en-US"/>
        </a:p>
      </dgm:t>
    </dgm:pt>
    <dgm:pt modelId="{2BCB5851-D7B1-46C8-8AA1-AA542E8E3FE7}" type="sibTrans" cxnId="{3B9EDDD7-10D3-4B21-BBC3-8791E1DC29FB}">
      <dgm:prSet/>
      <dgm:spPr/>
      <dgm:t>
        <a:bodyPr/>
        <a:lstStyle/>
        <a:p>
          <a:endParaRPr lang="en-US"/>
        </a:p>
      </dgm:t>
    </dgm:pt>
    <dgm:pt modelId="{9E462452-963A-4674-9881-82EDE5341C4F}">
      <dgm:prSet/>
      <dgm:spPr/>
      <dgm:t>
        <a:bodyPr/>
        <a:lstStyle/>
        <a:p>
          <a:pPr>
            <a:buFont typeface="+mj-lt"/>
            <a:buAutoNum type="alphaLcPeriod"/>
          </a:pPr>
          <a:r>
            <a:rPr lang="en-US" b="0" i="0"/>
            <a:t>Strategic Stuff</a:t>
          </a:r>
        </a:p>
      </dgm:t>
    </dgm:pt>
    <dgm:pt modelId="{98EC849A-B374-4960-9FB6-555D7B6525D2}" type="parTrans" cxnId="{1817EFB8-436A-49C7-81AE-D608D96C3B18}">
      <dgm:prSet/>
      <dgm:spPr/>
      <dgm:t>
        <a:bodyPr/>
        <a:lstStyle/>
        <a:p>
          <a:endParaRPr lang="en-US"/>
        </a:p>
      </dgm:t>
    </dgm:pt>
    <dgm:pt modelId="{853BB399-DB15-4EDA-8C4C-BCF77DED2FBF}" type="sibTrans" cxnId="{1817EFB8-436A-49C7-81AE-D608D96C3B18}">
      <dgm:prSet/>
      <dgm:spPr/>
      <dgm:t>
        <a:bodyPr/>
        <a:lstStyle/>
        <a:p>
          <a:endParaRPr lang="en-US"/>
        </a:p>
      </dgm:t>
    </dgm:pt>
    <dgm:pt modelId="{79187E40-14E0-4B7E-B8E6-E14FE01BB531}">
      <dgm:prSet/>
      <dgm:spPr/>
      <dgm:t>
        <a:bodyPr/>
        <a:lstStyle/>
        <a:p>
          <a:pPr>
            <a:buFont typeface="+mj-lt"/>
            <a:buAutoNum type="alphaLcPeriod"/>
          </a:pPr>
          <a:r>
            <a:rPr lang="en-US" b="0" i="0"/>
            <a:t>Events</a:t>
          </a:r>
        </a:p>
      </dgm:t>
    </dgm:pt>
    <dgm:pt modelId="{06D518E0-042F-43B2-8231-0F865E099C2F}" type="parTrans" cxnId="{6E4AC6EA-5234-4593-A9DA-26B0008CCEAE}">
      <dgm:prSet/>
      <dgm:spPr/>
      <dgm:t>
        <a:bodyPr/>
        <a:lstStyle/>
        <a:p>
          <a:endParaRPr lang="en-US"/>
        </a:p>
      </dgm:t>
    </dgm:pt>
    <dgm:pt modelId="{42C2487F-1EA1-4E76-974B-C69CB4A6D3EA}" type="sibTrans" cxnId="{6E4AC6EA-5234-4593-A9DA-26B0008CCEAE}">
      <dgm:prSet/>
      <dgm:spPr/>
      <dgm:t>
        <a:bodyPr/>
        <a:lstStyle/>
        <a:p>
          <a:endParaRPr lang="en-US"/>
        </a:p>
      </dgm:t>
    </dgm:pt>
    <dgm:pt modelId="{821269E9-BEDE-4D5A-B957-74558F5B2FCB}" type="pres">
      <dgm:prSet presAssocID="{FBE9483E-31BE-4A7E-9A53-8E9440302685}" presName="linear" presStyleCnt="0">
        <dgm:presLayoutVars>
          <dgm:animLvl val="lvl"/>
          <dgm:resizeHandles val="exact"/>
        </dgm:presLayoutVars>
      </dgm:prSet>
      <dgm:spPr/>
    </dgm:pt>
    <dgm:pt modelId="{25C26847-0B08-443C-B0D8-6C0A1CDD243D}" type="pres">
      <dgm:prSet presAssocID="{577F5350-884D-4BBA-BEAD-763A106032D2}" presName="parentText" presStyleLbl="node1" presStyleIdx="0" presStyleCnt="6">
        <dgm:presLayoutVars>
          <dgm:chMax val="0"/>
          <dgm:bulletEnabled val="1"/>
        </dgm:presLayoutVars>
      </dgm:prSet>
      <dgm:spPr/>
    </dgm:pt>
    <dgm:pt modelId="{0AC4BCD5-C37F-4713-97D0-EEAAEEB3C650}" type="pres">
      <dgm:prSet presAssocID="{29E6BE90-90C8-4E24-919D-E98CBBA8CFDB}" presName="spacer" presStyleCnt="0"/>
      <dgm:spPr/>
    </dgm:pt>
    <dgm:pt modelId="{2FE2253F-A381-4A19-9E81-CBB32C2EC99C}" type="pres">
      <dgm:prSet presAssocID="{4F4B7A5A-5AA1-4A74-803A-C17BBD61BBEE}" presName="parentText" presStyleLbl="node1" presStyleIdx="1" presStyleCnt="6">
        <dgm:presLayoutVars>
          <dgm:chMax val="0"/>
          <dgm:bulletEnabled val="1"/>
        </dgm:presLayoutVars>
      </dgm:prSet>
      <dgm:spPr/>
    </dgm:pt>
    <dgm:pt modelId="{DA2E23EB-4528-43E6-8136-75D1CE64423C}" type="pres">
      <dgm:prSet presAssocID="{72B12A10-4117-41BE-8D85-179BA12A8043}" presName="spacer" presStyleCnt="0"/>
      <dgm:spPr/>
    </dgm:pt>
    <dgm:pt modelId="{AA7A1F1E-E276-4DE4-8252-167A1352B0AB}" type="pres">
      <dgm:prSet presAssocID="{8EFA701E-D7B4-420F-AAEC-27814434AF64}" presName="parentText" presStyleLbl="node1" presStyleIdx="2" presStyleCnt="6">
        <dgm:presLayoutVars>
          <dgm:chMax val="0"/>
          <dgm:bulletEnabled val="1"/>
        </dgm:presLayoutVars>
      </dgm:prSet>
      <dgm:spPr/>
    </dgm:pt>
    <dgm:pt modelId="{BC0E9484-CC5E-4148-ABCA-63B96B119410}" type="pres">
      <dgm:prSet presAssocID="{C582A22F-C0FC-4DAA-9D9C-C5A4629CCCF5}" presName="spacer" presStyleCnt="0"/>
      <dgm:spPr/>
    </dgm:pt>
    <dgm:pt modelId="{8AAA94D4-4915-4D7E-8BE4-2060A700AA7E}" type="pres">
      <dgm:prSet presAssocID="{79187E40-14E0-4B7E-B8E6-E14FE01BB531}" presName="parentText" presStyleLbl="node1" presStyleIdx="3" presStyleCnt="6">
        <dgm:presLayoutVars>
          <dgm:chMax val="0"/>
          <dgm:bulletEnabled val="1"/>
        </dgm:presLayoutVars>
      </dgm:prSet>
      <dgm:spPr/>
    </dgm:pt>
    <dgm:pt modelId="{2AB5D81C-4E1A-41FF-A0AE-56AB61F9CA44}" type="pres">
      <dgm:prSet presAssocID="{42C2487F-1EA1-4E76-974B-C69CB4A6D3EA}" presName="spacer" presStyleCnt="0"/>
      <dgm:spPr/>
    </dgm:pt>
    <dgm:pt modelId="{521C8C87-7BDA-40C4-A120-0691FFF3C102}" type="pres">
      <dgm:prSet presAssocID="{152D7557-6009-4DED-9D15-B47FD140DD7D}" presName="parentText" presStyleLbl="node1" presStyleIdx="4" presStyleCnt="6">
        <dgm:presLayoutVars>
          <dgm:chMax val="0"/>
          <dgm:bulletEnabled val="1"/>
        </dgm:presLayoutVars>
      </dgm:prSet>
      <dgm:spPr/>
    </dgm:pt>
    <dgm:pt modelId="{F30AEB1F-EA81-4636-B3AA-41619E9368F6}" type="pres">
      <dgm:prSet presAssocID="{2BCB5851-D7B1-46C8-8AA1-AA542E8E3FE7}" presName="spacer" presStyleCnt="0"/>
      <dgm:spPr/>
    </dgm:pt>
    <dgm:pt modelId="{3208427B-37C7-4EF4-ADD1-A57241A80835}" type="pres">
      <dgm:prSet presAssocID="{9E462452-963A-4674-9881-82EDE5341C4F}" presName="parentText" presStyleLbl="node1" presStyleIdx="5" presStyleCnt="6">
        <dgm:presLayoutVars>
          <dgm:chMax val="0"/>
          <dgm:bulletEnabled val="1"/>
        </dgm:presLayoutVars>
      </dgm:prSet>
      <dgm:spPr/>
    </dgm:pt>
  </dgm:ptLst>
  <dgm:cxnLst>
    <dgm:cxn modelId="{71409205-475F-40A4-A752-6E8E4520146F}" srcId="{FBE9483E-31BE-4A7E-9A53-8E9440302685}" destId="{4F4B7A5A-5AA1-4A74-803A-C17BBD61BBEE}" srcOrd="1" destOrd="0" parTransId="{22C0697A-6DC9-4D44-AC57-56FA918FB9F6}" sibTransId="{72B12A10-4117-41BE-8D85-179BA12A8043}"/>
    <dgm:cxn modelId="{944B6516-EDC1-4632-A20F-90C6223D8327}" type="presOf" srcId="{8EFA701E-D7B4-420F-AAEC-27814434AF64}" destId="{AA7A1F1E-E276-4DE4-8252-167A1352B0AB}" srcOrd="0" destOrd="0" presId="urn:microsoft.com/office/officeart/2005/8/layout/vList2"/>
    <dgm:cxn modelId="{7A17973F-17EF-4241-9BCB-9F92056E9C88}" type="presOf" srcId="{FBE9483E-31BE-4A7E-9A53-8E9440302685}" destId="{821269E9-BEDE-4D5A-B957-74558F5B2FCB}" srcOrd="0" destOrd="0" presId="urn:microsoft.com/office/officeart/2005/8/layout/vList2"/>
    <dgm:cxn modelId="{819CCD43-BBEC-44B5-99D1-AD6C49A3B3ED}" type="presOf" srcId="{9E462452-963A-4674-9881-82EDE5341C4F}" destId="{3208427B-37C7-4EF4-ADD1-A57241A80835}" srcOrd="0" destOrd="0" presId="urn:microsoft.com/office/officeart/2005/8/layout/vList2"/>
    <dgm:cxn modelId="{09475149-9D30-4D79-8B3F-6629959D7F50}" type="presOf" srcId="{577F5350-884D-4BBA-BEAD-763A106032D2}" destId="{25C26847-0B08-443C-B0D8-6C0A1CDD243D}" srcOrd="0" destOrd="0" presId="urn:microsoft.com/office/officeart/2005/8/layout/vList2"/>
    <dgm:cxn modelId="{AC670852-9F3B-47DC-A052-8917F88D53CD}" type="presOf" srcId="{152D7557-6009-4DED-9D15-B47FD140DD7D}" destId="{521C8C87-7BDA-40C4-A120-0691FFF3C102}" srcOrd="0" destOrd="0" presId="urn:microsoft.com/office/officeart/2005/8/layout/vList2"/>
    <dgm:cxn modelId="{D1FBA890-B412-47EF-9585-64AC42041A04}" srcId="{FBE9483E-31BE-4A7E-9A53-8E9440302685}" destId="{577F5350-884D-4BBA-BEAD-763A106032D2}" srcOrd="0" destOrd="0" parTransId="{806EF071-FEC6-4160-ABAE-E9AF84320E41}" sibTransId="{29E6BE90-90C8-4E24-919D-E98CBBA8CFDB}"/>
    <dgm:cxn modelId="{E5DE97B4-680C-4C5E-B00B-2A20568D09B1}" type="presOf" srcId="{4F4B7A5A-5AA1-4A74-803A-C17BBD61BBEE}" destId="{2FE2253F-A381-4A19-9E81-CBB32C2EC99C}" srcOrd="0" destOrd="0" presId="urn:microsoft.com/office/officeart/2005/8/layout/vList2"/>
    <dgm:cxn modelId="{1817EFB8-436A-49C7-81AE-D608D96C3B18}" srcId="{FBE9483E-31BE-4A7E-9A53-8E9440302685}" destId="{9E462452-963A-4674-9881-82EDE5341C4F}" srcOrd="5" destOrd="0" parTransId="{98EC849A-B374-4960-9FB6-555D7B6525D2}" sibTransId="{853BB399-DB15-4EDA-8C4C-BCF77DED2FBF}"/>
    <dgm:cxn modelId="{9D8CBAD0-8B2B-4EE4-84F5-5DC20681C79F}" srcId="{FBE9483E-31BE-4A7E-9A53-8E9440302685}" destId="{8EFA701E-D7B4-420F-AAEC-27814434AF64}" srcOrd="2" destOrd="0" parTransId="{C249DAA5-095C-4123-B501-C7D054B9C91D}" sibTransId="{C582A22F-C0FC-4DAA-9D9C-C5A4629CCCF5}"/>
    <dgm:cxn modelId="{3B9EDDD7-10D3-4B21-BBC3-8791E1DC29FB}" srcId="{FBE9483E-31BE-4A7E-9A53-8E9440302685}" destId="{152D7557-6009-4DED-9D15-B47FD140DD7D}" srcOrd="4" destOrd="0" parTransId="{A9FDE131-BCD4-493D-B44B-CEB89C3DBB19}" sibTransId="{2BCB5851-D7B1-46C8-8AA1-AA542E8E3FE7}"/>
    <dgm:cxn modelId="{53D5FCDC-70DB-4340-A729-0E0D5317A701}" type="presOf" srcId="{79187E40-14E0-4B7E-B8E6-E14FE01BB531}" destId="{8AAA94D4-4915-4D7E-8BE4-2060A700AA7E}" srcOrd="0" destOrd="0" presId="urn:microsoft.com/office/officeart/2005/8/layout/vList2"/>
    <dgm:cxn modelId="{6E4AC6EA-5234-4593-A9DA-26B0008CCEAE}" srcId="{FBE9483E-31BE-4A7E-9A53-8E9440302685}" destId="{79187E40-14E0-4B7E-B8E6-E14FE01BB531}" srcOrd="3" destOrd="0" parTransId="{06D518E0-042F-43B2-8231-0F865E099C2F}" sibTransId="{42C2487F-1EA1-4E76-974B-C69CB4A6D3EA}"/>
    <dgm:cxn modelId="{9A5381FE-3074-4769-A81B-4BD36F8E02BF}" type="presParOf" srcId="{821269E9-BEDE-4D5A-B957-74558F5B2FCB}" destId="{25C26847-0B08-443C-B0D8-6C0A1CDD243D}" srcOrd="0" destOrd="0" presId="urn:microsoft.com/office/officeart/2005/8/layout/vList2"/>
    <dgm:cxn modelId="{DE53173A-901A-4B4C-A155-9E4A66026DFA}" type="presParOf" srcId="{821269E9-BEDE-4D5A-B957-74558F5B2FCB}" destId="{0AC4BCD5-C37F-4713-97D0-EEAAEEB3C650}" srcOrd="1" destOrd="0" presId="urn:microsoft.com/office/officeart/2005/8/layout/vList2"/>
    <dgm:cxn modelId="{55A94386-D3A3-4404-A253-38A57420B036}" type="presParOf" srcId="{821269E9-BEDE-4D5A-B957-74558F5B2FCB}" destId="{2FE2253F-A381-4A19-9E81-CBB32C2EC99C}" srcOrd="2" destOrd="0" presId="urn:microsoft.com/office/officeart/2005/8/layout/vList2"/>
    <dgm:cxn modelId="{9F017049-BAAC-45B8-B824-97D2DCF23DA6}" type="presParOf" srcId="{821269E9-BEDE-4D5A-B957-74558F5B2FCB}" destId="{DA2E23EB-4528-43E6-8136-75D1CE64423C}" srcOrd="3" destOrd="0" presId="urn:microsoft.com/office/officeart/2005/8/layout/vList2"/>
    <dgm:cxn modelId="{BE949944-FE6B-4963-B172-57007EE9EB64}" type="presParOf" srcId="{821269E9-BEDE-4D5A-B957-74558F5B2FCB}" destId="{AA7A1F1E-E276-4DE4-8252-167A1352B0AB}" srcOrd="4" destOrd="0" presId="urn:microsoft.com/office/officeart/2005/8/layout/vList2"/>
    <dgm:cxn modelId="{458C4108-3597-42CA-BAEE-BAFD430DD05B}" type="presParOf" srcId="{821269E9-BEDE-4D5A-B957-74558F5B2FCB}" destId="{BC0E9484-CC5E-4148-ABCA-63B96B119410}" srcOrd="5" destOrd="0" presId="urn:microsoft.com/office/officeart/2005/8/layout/vList2"/>
    <dgm:cxn modelId="{F744E9EA-8789-4A2A-BE30-692DADE64C5B}" type="presParOf" srcId="{821269E9-BEDE-4D5A-B957-74558F5B2FCB}" destId="{8AAA94D4-4915-4D7E-8BE4-2060A700AA7E}" srcOrd="6" destOrd="0" presId="urn:microsoft.com/office/officeart/2005/8/layout/vList2"/>
    <dgm:cxn modelId="{AD12DA68-8A12-4847-A953-2FEEE68C914C}" type="presParOf" srcId="{821269E9-BEDE-4D5A-B957-74558F5B2FCB}" destId="{2AB5D81C-4E1A-41FF-A0AE-56AB61F9CA44}" srcOrd="7" destOrd="0" presId="urn:microsoft.com/office/officeart/2005/8/layout/vList2"/>
    <dgm:cxn modelId="{C369A8D5-768E-4044-910B-E1FB887B80EA}" type="presParOf" srcId="{821269E9-BEDE-4D5A-B957-74558F5B2FCB}" destId="{521C8C87-7BDA-40C4-A120-0691FFF3C102}" srcOrd="8" destOrd="0" presId="urn:microsoft.com/office/officeart/2005/8/layout/vList2"/>
    <dgm:cxn modelId="{5650E402-ADF4-43C2-8DE3-2079A38E2F5C}" type="presParOf" srcId="{821269E9-BEDE-4D5A-B957-74558F5B2FCB}" destId="{F30AEB1F-EA81-4636-B3AA-41619E9368F6}" srcOrd="9" destOrd="0" presId="urn:microsoft.com/office/officeart/2005/8/layout/vList2"/>
    <dgm:cxn modelId="{60079C69-F58E-4686-BDE6-770554386B22}" type="presParOf" srcId="{821269E9-BEDE-4D5A-B957-74558F5B2FCB}" destId="{3208427B-37C7-4EF4-ADD1-A57241A80835}"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E9483E-31BE-4A7E-9A53-8E9440302685}"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577F5350-884D-4BBA-BEAD-763A106032D2}">
      <dgm:prSet/>
      <dgm:spPr/>
      <dgm:t>
        <a:bodyPr/>
        <a:lstStyle/>
        <a:p>
          <a:pPr>
            <a:buFont typeface="+mj-lt"/>
            <a:buAutoNum type="alphaLcPeriod"/>
          </a:pPr>
          <a:r>
            <a:rPr lang="en-US" b="0" i="0"/>
            <a:t>Corporate Sponsorship</a:t>
          </a:r>
          <a:endParaRPr lang="en-US"/>
        </a:p>
      </dgm:t>
    </dgm:pt>
    <dgm:pt modelId="{806EF071-FEC6-4160-ABAE-E9AF84320E41}" type="parTrans" cxnId="{D1FBA890-B412-47EF-9585-64AC42041A04}">
      <dgm:prSet/>
      <dgm:spPr/>
      <dgm:t>
        <a:bodyPr/>
        <a:lstStyle/>
        <a:p>
          <a:endParaRPr lang="en-US"/>
        </a:p>
      </dgm:t>
    </dgm:pt>
    <dgm:pt modelId="{29E6BE90-90C8-4E24-919D-E98CBBA8CFDB}" type="sibTrans" cxnId="{D1FBA890-B412-47EF-9585-64AC42041A04}">
      <dgm:prSet/>
      <dgm:spPr/>
      <dgm:t>
        <a:bodyPr/>
        <a:lstStyle/>
        <a:p>
          <a:endParaRPr lang="en-US"/>
        </a:p>
      </dgm:t>
    </dgm:pt>
    <dgm:pt modelId="{4F4B7A5A-5AA1-4A74-803A-C17BBD61BBEE}">
      <dgm:prSet/>
      <dgm:spPr/>
      <dgm:t>
        <a:bodyPr/>
        <a:lstStyle/>
        <a:p>
          <a:pPr>
            <a:buFont typeface="+mj-lt"/>
            <a:buAutoNum type="alphaLcPeriod"/>
          </a:pPr>
          <a:r>
            <a:rPr lang="en-US" b="0" i="0"/>
            <a:t>Open Membership</a:t>
          </a:r>
        </a:p>
      </dgm:t>
    </dgm:pt>
    <dgm:pt modelId="{22C0697A-6DC9-4D44-AC57-56FA918FB9F6}" type="parTrans" cxnId="{71409205-475F-40A4-A752-6E8E4520146F}">
      <dgm:prSet/>
      <dgm:spPr/>
      <dgm:t>
        <a:bodyPr/>
        <a:lstStyle/>
        <a:p>
          <a:endParaRPr lang="en-US"/>
        </a:p>
      </dgm:t>
    </dgm:pt>
    <dgm:pt modelId="{72B12A10-4117-41BE-8D85-179BA12A8043}" type="sibTrans" cxnId="{71409205-475F-40A4-A752-6E8E4520146F}">
      <dgm:prSet/>
      <dgm:spPr/>
      <dgm:t>
        <a:bodyPr/>
        <a:lstStyle/>
        <a:p>
          <a:endParaRPr lang="en-US"/>
        </a:p>
      </dgm:t>
    </dgm:pt>
    <dgm:pt modelId="{8EFA701E-D7B4-420F-AAEC-27814434AF64}">
      <dgm:prSet/>
      <dgm:spPr/>
      <dgm:t>
        <a:bodyPr/>
        <a:lstStyle/>
        <a:p>
          <a:pPr>
            <a:buFont typeface="+mj-lt"/>
            <a:buAutoNum type="alphaLcPeriod"/>
          </a:pPr>
          <a:r>
            <a:rPr lang="en-US" b="0" i="0"/>
            <a:t>Open Elections</a:t>
          </a:r>
        </a:p>
      </dgm:t>
    </dgm:pt>
    <dgm:pt modelId="{C249DAA5-095C-4123-B501-C7D054B9C91D}" type="parTrans" cxnId="{9D8CBAD0-8B2B-4EE4-84F5-5DC20681C79F}">
      <dgm:prSet/>
      <dgm:spPr/>
      <dgm:t>
        <a:bodyPr/>
        <a:lstStyle/>
        <a:p>
          <a:endParaRPr lang="en-US"/>
        </a:p>
      </dgm:t>
    </dgm:pt>
    <dgm:pt modelId="{C582A22F-C0FC-4DAA-9D9C-C5A4629CCCF5}" type="sibTrans" cxnId="{9D8CBAD0-8B2B-4EE4-84F5-5DC20681C79F}">
      <dgm:prSet/>
      <dgm:spPr/>
      <dgm:t>
        <a:bodyPr/>
        <a:lstStyle/>
        <a:p>
          <a:endParaRPr lang="en-US"/>
        </a:p>
      </dgm:t>
    </dgm:pt>
    <dgm:pt modelId="{67A8B8C7-96E7-47ED-BD23-E38281E80114}" type="pres">
      <dgm:prSet presAssocID="{FBE9483E-31BE-4A7E-9A53-8E9440302685}" presName="linear" presStyleCnt="0">
        <dgm:presLayoutVars>
          <dgm:animLvl val="lvl"/>
          <dgm:resizeHandles val="exact"/>
        </dgm:presLayoutVars>
      </dgm:prSet>
      <dgm:spPr/>
    </dgm:pt>
    <dgm:pt modelId="{23C2F9D4-8E47-4F39-A5CA-6C9C7EC99118}" type="pres">
      <dgm:prSet presAssocID="{577F5350-884D-4BBA-BEAD-763A106032D2}" presName="parentText" presStyleLbl="node1" presStyleIdx="0" presStyleCnt="3">
        <dgm:presLayoutVars>
          <dgm:chMax val="0"/>
          <dgm:bulletEnabled val="1"/>
        </dgm:presLayoutVars>
      </dgm:prSet>
      <dgm:spPr/>
    </dgm:pt>
    <dgm:pt modelId="{E6789CF1-82D2-4086-AC37-3D373BE9D0C7}" type="pres">
      <dgm:prSet presAssocID="{29E6BE90-90C8-4E24-919D-E98CBBA8CFDB}" presName="spacer" presStyleCnt="0"/>
      <dgm:spPr/>
    </dgm:pt>
    <dgm:pt modelId="{2425B7C7-1BC3-4006-901C-8BC6C62C2D2B}" type="pres">
      <dgm:prSet presAssocID="{4F4B7A5A-5AA1-4A74-803A-C17BBD61BBEE}" presName="parentText" presStyleLbl="node1" presStyleIdx="1" presStyleCnt="3">
        <dgm:presLayoutVars>
          <dgm:chMax val="0"/>
          <dgm:bulletEnabled val="1"/>
        </dgm:presLayoutVars>
      </dgm:prSet>
      <dgm:spPr/>
    </dgm:pt>
    <dgm:pt modelId="{9030E665-C165-46D8-A035-A71C91649135}" type="pres">
      <dgm:prSet presAssocID="{72B12A10-4117-41BE-8D85-179BA12A8043}" presName="spacer" presStyleCnt="0"/>
      <dgm:spPr/>
    </dgm:pt>
    <dgm:pt modelId="{7FF6FDC1-C6BF-42BD-BF15-74986107770C}" type="pres">
      <dgm:prSet presAssocID="{8EFA701E-D7B4-420F-AAEC-27814434AF64}" presName="parentText" presStyleLbl="node1" presStyleIdx="2" presStyleCnt="3">
        <dgm:presLayoutVars>
          <dgm:chMax val="0"/>
          <dgm:bulletEnabled val="1"/>
        </dgm:presLayoutVars>
      </dgm:prSet>
      <dgm:spPr/>
    </dgm:pt>
  </dgm:ptLst>
  <dgm:cxnLst>
    <dgm:cxn modelId="{71409205-475F-40A4-A752-6E8E4520146F}" srcId="{FBE9483E-31BE-4A7E-9A53-8E9440302685}" destId="{4F4B7A5A-5AA1-4A74-803A-C17BBD61BBEE}" srcOrd="1" destOrd="0" parTransId="{22C0697A-6DC9-4D44-AC57-56FA918FB9F6}" sibTransId="{72B12A10-4117-41BE-8D85-179BA12A8043}"/>
    <dgm:cxn modelId="{0C0E0D2B-C461-4CE7-976B-37263B62BAE9}" type="presOf" srcId="{4F4B7A5A-5AA1-4A74-803A-C17BBD61BBEE}" destId="{2425B7C7-1BC3-4006-901C-8BC6C62C2D2B}" srcOrd="0" destOrd="0" presId="urn:microsoft.com/office/officeart/2005/8/layout/vList2"/>
    <dgm:cxn modelId="{015A3133-3A43-4624-8F22-B50B13809A26}" type="presOf" srcId="{577F5350-884D-4BBA-BEAD-763A106032D2}" destId="{23C2F9D4-8E47-4F39-A5CA-6C9C7EC99118}" srcOrd="0" destOrd="0" presId="urn:microsoft.com/office/officeart/2005/8/layout/vList2"/>
    <dgm:cxn modelId="{9AAFFB78-ADAE-4766-8A65-F2B67CA3645D}" type="presOf" srcId="{8EFA701E-D7B4-420F-AAEC-27814434AF64}" destId="{7FF6FDC1-C6BF-42BD-BF15-74986107770C}" srcOrd="0" destOrd="0" presId="urn:microsoft.com/office/officeart/2005/8/layout/vList2"/>
    <dgm:cxn modelId="{D1FBA890-B412-47EF-9585-64AC42041A04}" srcId="{FBE9483E-31BE-4A7E-9A53-8E9440302685}" destId="{577F5350-884D-4BBA-BEAD-763A106032D2}" srcOrd="0" destOrd="0" parTransId="{806EF071-FEC6-4160-ABAE-E9AF84320E41}" sibTransId="{29E6BE90-90C8-4E24-919D-E98CBBA8CFDB}"/>
    <dgm:cxn modelId="{9D8CBAD0-8B2B-4EE4-84F5-5DC20681C79F}" srcId="{FBE9483E-31BE-4A7E-9A53-8E9440302685}" destId="{8EFA701E-D7B4-420F-AAEC-27814434AF64}" srcOrd="2" destOrd="0" parTransId="{C249DAA5-095C-4123-B501-C7D054B9C91D}" sibTransId="{C582A22F-C0FC-4DAA-9D9C-C5A4629CCCF5}"/>
    <dgm:cxn modelId="{B1B1DDD9-55F1-4F33-B392-7B85788E90A1}" type="presOf" srcId="{FBE9483E-31BE-4A7E-9A53-8E9440302685}" destId="{67A8B8C7-96E7-47ED-BD23-E38281E80114}" srcOrd="0" destOrd="0" presId="urn:microsoft.com/office/officeart/2005/8/layout/vList2"/>
    <dgm:cxn modelId="{B05C0148-685A-4BED-BB4F-A3FCDB421509}" type="presParOf" srcId="{67A8B8C7-96E7-47ED-BD23-E38281E80114}" destId="{23C2F9D4-8E47-4F39-A5CA-6C9C7EC99118}" srcOrd="0" destOrd="0" presId="urn:microsoft.com/office/officeart/2005/8/layout/vList2"/>
    <dgm:cxn modelId="{71155F6C-4C65-4AD1-8384-E1A1F58F3A85}" type="presParOf" srcId="{67A8B8C7-96E7-47ED-BD23-E38281E80114}" destId="{E6789CF1-82D2-4086-AC37-3D373BE9D0C7}" srcOrd="1" destOrd="0" presId="urn:microsoft.com/office/officeart/2005/8/layout/vList2"/>
    <dgm:cxn modelId="{592E1EBE-9CBF-4AC6-A9BF-0C7874CE8921}" type="presParOf" srcId="{67A8B8C7-96E7-47ED-BD23-E38281E80114}" destId="{2425B7C7-1BC3-4006-901C-8BC6C62C2D2B}" srcOrd="2" destOrd="0" presId="urn:microsoft.com/office/officeart/2005/8/layout/vList2"/>
    <dgm:cxn modelId="{7D9A32B2-CEE7-46B2-8F5A-9FBF644DD5D3}" type="presParOf" srcId="{67A8B8C7-96E7-47ED-BD23-E38281E80114}" destId="{9030E665-C165-46D8-A035-A71C91649135}" srcOrd="3" destOrd="0" presId="urn:microsoft.com/office/officeart/2005/8/layout/vList2"/>
    <dgm:cxn modelId="{057B1B4F-3E61-4753-8123-5485AAFF7773}" type="presParOf" srcId="{67A8B8C7-96E7-47ED-BD23-E38281E80114}" destId="{7FF6FDC1-C6BF-42BD-BF15-74986107770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69C7529-FA43-4A3F-A363-96279402D860}"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9B14250-15BF-4CA5-91C5-84C3EF7A6D53}">
      <dgm:prSet/>
      <dgm:spPr/>
      <dgm:t>
        <a:bodyPr/>
        <a:lstStyle/>
        <a:p>
          <a:pPr>
            <a:lnSpc>
              <a:spcPct val="100000"/>
            </a:lnSpc>
            <a:defRPr cap="all"/>
          </a:pPr>
          <a:r>
            <a:rPr lang="en-US"/>
            <a:t>Outreach</a:t>
          </a:r>
        </a:p>
      </dgm:t>
    </dgm:pt>
    <dgm:pt modelId="{7FA1020E-A9B3-4A2B-9334-A3284C6FB931}" type="parTrans" cxnId="{E540CB32-75CA-441E-87B4-6268DD60DCBF}">
      <dgm:prSet/>
      <dgm:spPr/>
      <dgm:t>
        <a:bodyPr/>
        <a:lstStyle/>
        <a:p>
          <a:endParaRPr lang="en-US"/>
        </a:p>
      </dgm:t>
    </dgm:pt>
    <dgm:pt modelId="{6E31CC59-D00E-48B5-8ED2-3331359C4928}" type="sibTrans" cxnId="{E540CB32-75CA-441E-87B4-6268DD60DCBF}">
      <dgm:prSet/>
      <dgm:spPr/>
      <dgm:t>
        <a:bodyPr/>
        <a:lstStyle/>
        <a:p>
          <a:endParaRPr lang="en-US"/>
        </a:p>
      </dgm:t>
    </dgm:pt>
    <dgm:pt modelId="{4213E46A-7786-4ACE-A961-3CA4FF159EB8}">
      <dgm:prSet/>
      <dgm:spPr/>
      <dgm:t>
        <a:bodyPr/>
        <a:lstStyle/>
        <a:p>
          <a:pPr>
            <a:lnSpc>
              <a:spcPct val="100000"/>
            </a:lnSpc>
            <a:defRPr cap="all"/>
          </a:pPr>
          <a:r>
            <a:rPr lang="en-US"/>
            <a:t>Project Support</a:t>
          </a:r>
        </a:p>
      </dgm:t>
    </dgm:pt>
    <dgm:pt modelId="{F1CBA548-D620-4937-869A-483B0CB65A18}" type="parTrans" cxnId="{22358112-C3AC-415F-B972-24BAB58CD509}">
      <dgm:prSet/>
      <dgm:spPr/>
      <dgm:t>
        <a:bodyPr/>
        <a:lstStyle/>
        <a:p>
          <a:endParaRPr lang="en-US"/>
        </a:p>
      </dgm:t>
    </dgm:pt>
    <dgm:pt modelId="{BA2B162B-D928-49DB-B65A-D90EBCDAA55A}" type="sibTrans" cxnId="{22358112-C3AC-415F-B972-24BAB58CD509}">
      <dgm:prSet/>
      <dgm:spPr/>
      <dgm:t>
        <a:bodyPr/>
        <a:lstStyle/>
        <a:p>
          <a:endParaRPr lang="en-US"/>
        </a:p>
      </dgm:t>
    </dgm:pt>
    <dgm:pt modelId="{1F500552-D076-4F88-914B-E29055370000}">
      <dgm:prSet/>
      <dgm:spPr/>
      <dgm:t>
        <a:bodyPr/>
        <a:lstStyle/>
        <a:p>
          <a:pPr>
            <a:lnSpc>
              <a:spcPct val="100000"/>
            </a:lnSpc>
            <a:defRPr cap="all"/>
          </a:pPr>
          <a:r>
            <a:rPr lang="en-US"/>
            <a:t>Membership</a:t>
          </a:r>
        </a:p>
      </dgm:t>
    </dgm:pt>
    <dgm:pt modelId="{547E9973-4F2A-41A5-B927-72DFB8A1A0B3}" type="parTrans" cxnId="{DEF10858-E581-40D7-A192-0E0E5A790791}">
      <dgm:prSet/>
      <dgm:spPr/>
      <dgm:t>
        <a:bodyPr/>
        <a:lstStyle/>
        <a:p>
          <a:endParaRPr lang="en-US"/>
        </a:p>
      </dgm:t>
    </dgm:pt>
    <dgm:pt modelId="{9389AB27-F05B-4D12-BC44-5827B48FFCE2}" type="sibTrans" cxnId="{DEF10858-E581-40D7-A192-0E0E5A790791}">
      <dgm:prSet/>
      <dgm:spPr/>
      <dgm:t>
        <a:bodyPr/>
        <a:lstStyle/>
        <a:p>
          <a:endParaRPr lang="en-US"/>
        </a:p>
      </dgm:t>
    </dgm:pt>
    <dgm:pt modelId="{5ECA7207-56F7-4F2A-BFE1-AF049C3699DB}">
      <dgm:prSet/>
      <dgm:spPr/>
      <dgm:t>
        <a:bodyPr/>
        <a:lstStyle/>
        <a:p>
          <a:pPr>
            <a:lnSpc>
              <a:spcPct val="100000"/>
            </a:lnSpc>
            <a:defRPr cap="all"/>
          </a:pPr>
          <a:r>
            <a:rPr lang="en-US"/>
            <a:t>Marketing and Communication</a:t>
          </a:r>
        </a:p>
      </dgm:t>
    </dgm:pt>
    <dgm:pt modelId="{67451003-AE1D-4904-8FE4-A9613DFF5107}" type="parTrans" cxnId="{43BE1882-2F77-4D7A-B8BD-59C99AA53E48}">
      <dgm:prSet/>
      <dgm:spPr/>
      <dgm:t>
        <a:bodyPr/>
        <a:lstStyle/>
        <a:p>
          <a:endParaRPr lang="en-US"/>
        </a:p>
      </dgm:t>
    </dgm:pt>
    <dgm:pt modelId="{A73CE333-B327-48FA-98B6-05145426CAE4}" type="sibTrans" cxnId="{43BE1882-2F77-4D7A-B8BD-59C99AA53E48}">
      <dgm:prSet/>
      <dgm:spPr/>
      <dgm:t>
        <a:bodyPr/>
        <a:lstStyle/>
        <a:p>
          <a:endParaRPr lang="en-US"/>
        </a:p>
      </dgm:t>
    </dgm:pt>
    <dgm:pt modelId="{ADA84328-B71D-4FCE-9929-100AC74F60B9}">
      <dgm:prSet/>
      <dgm:spPr/>
      <dgm:t>
        <a:bodyPr/>
        <a:lstStyle/>
        <a:p>
          <a:pPr>
            <a:lnSpc>
              <a:spcPct val="100000"/>
            </a:lnSpc>
            <a:defRPr cap="all"/>
          </a:pPr>
          <a:r>
            <a:rPr lang="en-US"/>
            <a:t>Corporate Partnership</a:t>
          </a:r>
        </a:p>
      </dgm:t>
    </dgm:pt>
    <dgm:pt modelId="{4FD244B0-4F28-4A60-8360-BFC4C6FECB57}" type="parTrans" cxnId="{3BD02772-FEF4-4288-BBB2-97B326BABFB3}">
      <dgm:prSet/>
      <dgm:spPr/>
      <dgm:t>
        <a:bodyPr/>
        <a:lstStyle/>
        <a:p>
          <a:endParaRPr lang="en-US"/>
        </a:p>
      </dgm:t>
    </dgm:pt>
    <dgm:pt modelId="{49E17D23-2AA7-4DCC-A09D-2AC6A6CBE113}" type="sibTrans" cxnId="{3BD02772-FEF4-4288-BBB2-97B326BABFB3}">
      <dgm:prSet/>
      <dgm:spPr/>
      <dgm:t>
        <a:bodyPr/>
        <a:lstStyle/>
        <a:p>
          <a:endParaRPr lang="en-US"/>
        </a:p>
      </dgm:t>
    </dgm:pt>
    <dgm:pt modelId="{19EBA2F6-70AA-48D1-A995-3430452EA4EC}">
      <dgm:prSet/>
      <dgm:spPr/>
      <dgm:t>
        <a:bodyPr/>
        <a:lstStyle/>
        <a:p>
          <a:pPr>
            <a:lnSpc>
              <a:spcPct val="100000"/>
            </a:lnSpc>
            <a:defRPr cap="all"/>
          </a:pPr>
          <a:r>
            <a:rPr lang="en-US"/>
            <a:t>Technical Oversight</a:t>
          </a:r>
        </a:p>
      </dgm:t>
    </dgm:pt>
    <dgm:pt modelId="{84DC45C7-16FF-4CB5-8166-FB2BAAC44044}" type="parTrans" cxnId="{6DC051E7-1B09-4590-8C44-6D3A5640524D}">
      <dgm:prSet/>
      <dgm:spPr/>
      <dgm:t>
        <a:bodyPr/>
        <a:lstStyle/>
        <a:p>
          <a:endParaRPr lang="en-US"/>
        </a:p>
      </dgm:t>
    </dgm:pt>
    <dgm:pt modelId="{0F5DA7B8-0A17-48D7-BAC6-2FC2D2D3CCD7}" type="sibTrans" cxnId="{6DC051E7-1B09-4590-8C44-6D3A5640524D}">
      <dgm:prSet/>
      <dgm:spPr/>
      <dgm:t>
        <a:bodyPr/>
        <a:lstStyle/>
        <a:p>
          <a:endParaRPr lang="en-US"/>
        </a:p>
      </dgm:t>
    </dgm:pt>
    <dgm:pt modelId="{ADDC06A0-5E35-49EA-9B8B-F8002689758A}">
      <dgm:prSet/>
      <dgm:spPr/>
      <dgm:t>
        <a:bodyPr/>
        <a:lstStyle/>
        <a:p>
          <a:pPr>
            <a:lnSpc>
              <a:spcPct val="100000"/>
            </a:lnSpc>
            <a:defRPr cap="all"/>
          </a:pPr>
          <a:r>
            <a:rPr lang="en-US"/>
            <a:t>Speaker Bureau and Meetups</a:t>
          </a:r>
        </a:p>
      </dgm:t>
    </dgm:pt>
    <dgm:pt modelId="{92D13444-32E9-48A6-985F-F44933173B42}" type="parTrans" cxnId="{8A058711-8922-4E24-BA14-772DAB2194F9}">
      <dgm:prSet/>
      <dgm:spPr/>
      <dgm:t>
        <a:bodyPr/>
        <a:lstStyle/>
        <a:p>
          <a:endParaRPr lang="en-US"/>
        </a:p>
      </dgm:t>
    </dgm:pt>
    <dgm:pt modelId="{21A8BCAD-2771-4D62-8B15-0C13D4316187}" type="sibTrans" cxnId="{8A058711-8922-4E24-BA14-772DAB2194F9}">
      <dgm:prSet/>
      <dgm:spPr/>
      <dgm:t>
        <a:bodyPr/>
        <a:lstStyle/>
        <a:p>
          <a:endParaRPr lang="en-US"/>
        </a:p>
      </dgm:t>
    </dgm:pt>
    <dgm:pt modelId="{B081020F-D29D-4160-BC80-F5A1992CF9FC}" type="pres">
      <dgm:prSet presAssocID="{C69C7529-FA43-4A3F-A363-96279402D860}" presName="root" presStyleCnt="0">
        <dgm:presLayoutVars>
          <dgm:dir/>
          <dgm:resizeHandles val="exact"/>
        </dgm:presLayoutVars>
      </dgm:prSet>
      <dgm:spPr/>
    </dgm:pt>
    <dgm:pt modelId="{B37CC802-F346-4817-A45F-9891162CA9DB}" type="pres">
      <dgm:prSet presAssocID="{49B14250-15BF-4CA5-91C5-84C3EF7A6D53}" presName="compNode" presStyleCnt="0"/>
      <dgm:spPr/>
    </dgm:pt>
    <dgm:pt modelId="{BB2BFE87-5579-4E85-BAF0-5E3EE7A921D4}" type="pres">
      <dgm:prSet presAssocID="{49B14250-15BF-4CA5-91C5-84C3EF7A6D53}" presName="iconBgRect" presStyleLbl="bgShp" presStyleIdx="0" presStyleCnt="7"/>
      <dgm:spPr/>
    </dgm:pt>
    <dgm:pt modelId="{989B5C5A-5BA1-4D7D-BA5B-90E8F5D71434}" type="pres">
      <dgm:prSet presAssocID="{49B14250-15BF-4CA5-91C5-84C3EF7A6D53}"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gaphone"/>
        </a:ext>
      </dgm:extLst>
    </dgm:pt>
    <dgm:pt modelId="{9B750DE9-0488-4EAA-B877-0B7EA670B709}" type="pres">
      <dgm:prSet presAssocID="{49B14250-15BF-4CA5-91C5-84C3EF7A6D53}" presName="spaceRect" presStyleCnt="0"/>
      <dgm:spPr/>
    </dgm:pt>
    <dgm:pt modelId="{72D71767-519F-4CBF-9E34-02C3B8F441A7}" type="pres">
      <dgm:prSet presAssocID="{49B14250-15BF-4CA5-91C5-84C3EF7A6D53}" presName="textRect" presStyleLbl="revTx" presStyleIdx="0" presStyleCnt="7">
        <dgm:presLayoutVars>
          <dgm:chMax val="1"/>
          <dgm:chPref val="1"/>
        </dgm:presLayoutVars>
      </dgm:prSet>
      <dgm:spPr/>
    </dgm:pt>
    <dgm:pt modelId="{3B5F3074-901D-48BD-A46D-285B660D2C01}" type="pres">
      <dgm:prSet presAssocID="{6E31CC59-D00E-48B5-8ED2-3331359C4928}" presName="sibTrans" presStyleCnt="0"/>
      <dgm:spPr/>
    </dgm:pt>
    <dgm:pt modelId="{39A24E7D-2F9B-4390-8E02-94FE9D99B5E9}" type="pres">
      <dgm:prSet presAssocID="{4213E46A-7786-4ACE-A961-3CA4FF159EB8}" presName="compNode" presStyleCnt="0"/>
      <dgm:spPr/>
    </dgm:pt>
    <dgm:pt modelId="{B6763BA7-6538-4C07-88DC-277EE85017DD}" type="pres">
      <dgm:prSet presAssocID="{4213E46A-7786-4ACE-A961-3CA4FF159EB8}" presName="iconBgRect" presStyleLbl="bgShp" presStyleIdx="1" presStyleCnt="7"/>
      <dgm:spPr/>
    </dgm:pt>
    <dgm:pt modelId="{FB5B134F-1F85-495E-B905-3682CA7D4798}" type="pres">
      <dgm:prSet presAssocID="{4213E46A-7786-4ACE-A961-3CA4FF159EB8}"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ll center"/>
        </a:ext>
      </dgm:extLst>
    </dgm:pt>
    <dgm:pt modelId="{7B5AC73C-259A-46E5-B620-FE3167DB3EF5}" type="pres">
      <dgm:prSet presAssocID="{4213E46A-7786-4ACE-A961-3CA4FF159EB8}" presName="spaceRect" presStyleCnt="0"/>
      <dgm:spPr/>
    </dgm:pt>
    <dgm:pt modelId="{32F1AD84-7629-4E1E-8876-574EBCCAD6CD}" type="pres">
      <dgm:prSet presAssocID="{4213E46A-7786-4ACE-A961-3CA4FF159EB8}" presName="textRect" presStyleLbl="revTx" presStyleIdx="1" presStyleCnt="7">
        <dgm:presLayoutVars>
          <dgm:chMax val="1"/>
          <dgm:chPref val="1"/>
        </dgm:presLayoutVars>
      </dgm:prSet>
      <dgm:spPr/>
    </dgm:pt>
    <dgm:pt modelId="{A51BAE51-8E22-44F1-B86C-F12DAEE8B320}" type="pres">
      <dgm:prSet presAssocID="{BA2B162B-D928-49DB-B65A-D90EBCDAA55A}" presName="sibTrans" presStyleCnt="0"/>
      <dgm:spPr/>
    </dgm:pt>
    <dgm:pt modelId="{95350161-433E-46D1-90E3-5C6BF1FFBD77}" type="pres">
      <dgm:prSet presAssocID="{1F500552-D076-4F88-914B-E29055370000}" presName="compNode" presStyleCnt="0"/>
      <dgm:spPr/>
    </dgm:pt>
    <dgm:pt modelId="{0671459C-1E3F-47E5-9883-6EF86041075E}" type="pres">
      <dgm:prSet presAssocID="{1F500552-D076-4F88-914B-E29055370000}" presName="iconBgRect" presStyleLbl="bgShp" presStyleIdx="2" presStyleCnt="7"/>
      <dgm:spPr/>
    </dgm:pt>
    <dgm:pt modelId="{5D0CAB65-C388-43DF-AF0E-3B819E374845}" type="pres">
      <dgm:prSet presAssocID="{1F500552-D076-4F88-914B-E29055370000}"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6DFA63FB-185D-4CC2-9A4D-08AEC10ED449}" type="pres">
      <dgm:prSet presAssocID="{1F500552-D076-4F88-914B-E29055370000}" presName="spaceRect" presStyleCnt="0"/>
      <dgm:spPr/>
    </dgm:pt>
    <dgm:pt modelId="{D72C3AC1-C8EF-4DD7-9378-CAB47EAC1E73}" type="pres">
      <dgm:prSet presAssocID="{1F500552-D076-4F88-914B-E29055370000}" presName="textRect" presStyleLbl="revTx" presStyleIdx="2" presStyleCnt="7">
        <dgm:presLayoutVars>
          <dgm:chMax val="1"/>
          <dgm:chPref val="1"/>
        </dgm:presLayoutVars>
      </dgm:prSet>
      <dgm:spPr/>
    </dgm:pt>
    <dgm:pt modelId="{8ACAF8D5-DC31-4A9F-BBE5-1FD6CF81A7DD}" type="pres">
      <dgm:prSet presAssocID="{9389AB27-F05B-4D12-BC44-5827B48FFCE2}" presName="sibTrans" presStyleCnt="0"/>
      <dgm:spPr/>
    </dgm:pt>
    <dgm:pt modelId="{E1F41BB6-A441-4F73-8E85-AE02E104E718}" type="pres">
      <dgm:prSet presAssocID="{5ECA7207-56F7-4F2A-BFE1-AF049C3699DB}" presName="compNode" presStyleCnt="0"/>
      <dgm:spPr/>
    </dgm:pt>
    <dgm:pt modelId="{4A220C0E-6962-46C6-B459-60073CD0ECB1}" type="pres">
      <dgm:prSet presAssocID="{5ECA7207-56F7-4F2A-BFE1-AF049C3699DB}" presName="iconBgRect" presStyleLbl="bgShp" presStyleIdx="3" presStyleCnt="7"/>
      <dgm:spPr/>
    </dgm:pt>
    <dgm:pt modelId="{D9E63C8F-7589-43C1-9C2C-DD52206549D9}" type="pres">
      <dgm:prSet presAssocID="{5ECA7207-56F7-4F2A-BFE1-AF049C3699DB}"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rketing"/>
        </a:ext>
      </dgm:extLst>
    </dgm:pt>
    <dgm:pt modelId="{2417FA15-8092-4EEE-BA25-201D0C18861D}" type="pres">
      <dgm:prSet presAssocID="{5ECA7207-56F7-4F2A-BFE1-AF049C3699DB}" presName="spaceRect" presStyleCnt="0"/>
      <dgm:spPr/>
    </dgm:pt>
    <dgm:pt modelId="{4BC55482-C4A6-4C26-84A0-7FF65C3A625D}" type="pres">
      <dgm:prSet presAssocID="{5ECA7207-56F7-4F2A-BFE1-AF049C3699DB}" presName="textRect" presStyleLbl="revTx" presStyleIdx="3" presStyleCnt="7">
        <dgm:presLayoutVars>
          <dgm:chMax val="1"/>
          <dgm:chPref val="1"/>
        </dgm:presLayoutVars>
      </dgm:prSet>
      <dgm:spPr/>
    </dgm:pt>
    <dgm:pt modelId="{F3125B01-9233-4B38-9230-BB1231B4EE83}" type="pres">
      <dgm:prSet presAssocID="{A73CE333-B327-48FA-98B6-05145426CAE4}" presName="sibTrans" presStyleCnt="0"/>
      <dgm:spPr/>
    </dgm:pt>
    <dgm:pt modelId="{7233CE30-3B71-4101-A6E6-7EB8C9A8DF3F}" type="pres">
      <dgm:prSet presAssocID="{ADA84328-B71D-4FCE-9929-100AC74F60B9}" presName="compNode" presStyleCnt="0"/>
      <dgm:spPr/>
    </dgm:pt>
    <dgm:pt modelId="{A3C75BFE-4B15-4F65-9D3C-0A5FAA19BFBE}" type="pres">
      <dgm:prSet presAssocID="{ADA84328-B71D-4FCE-9929-100AC74F60B9}" presName="iconBgRect" presStyleLbl="bgShp" presStyleIdx="4" presStyleCnt="7"/>
      <dgm:spPr/>
    </dgm:pt>
    <dgm:pt modelId="{B21CFA49-38A0-4189-86DA-D865477E6ED9}" type="pres">
      <dgm:prSet presAssocID="{ADA84328-B71D-4FCE-9929-100AC74F60B9}"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andshake"/>
        </a:ext>
      </dgm:extLst>
    </dgm:pt>
    <dgm:pt modelId="{6AC43322-F0E6-45C6-B7F5-EF194A24A5D6}" type="pres">
      <dgm:prSet presAssocID="{ADA84328-B71D-4FCE-9929-100AC74F60B9}" presName="spaceRect" presStyleCnt="0"/>
      <dgm:spPr/>
    </dgm:pt>
    <dgm:pt modelId="{BC6EF3CB-3973-4DDE-8357-CFF49879EC69}" type="pres">
      <dgm:prSet presAssocID="{ADA84328-B71D-4FCE-9929-100AC74F60B9}" presName="textRect" presStyleLbl="revTx" presStyleIdx="4" presStyleCnt="7">
        <dgm:presLayoutVars>
          <dgm:chMax val="1"/>
          <dgm:chPref val="1"/>
        </dgm:presLayoutVars>
      </dgm:prSet>
      <dgm:spPr/>
    </dgm:pt>
    <dgm:pt modelId="{3055C51E-53CC-49AA-A7F5-86521AD33A99}" type="pres">
      <dgm:prSet presAssocID="{49E17D23-2AA7-4DCC-A09D-2AC6A6CBE113}" presName="sibTrans" presStyleCnt="0"/>
      <dgm:spPr/>
    </dgm:pt>
    <dgm:pt modelId="{BF2E47AD-06E8-4DE6-AF0D-23D4ADA27793}" type="pres">
      <dgm:prSet presAssocID="{19EBA2F6-70AA-48D1-A995-3430452EA4EC}" presName="compNode" presStyleCnt="0"/>
      <dgm:spPr/>
    </dgm:pt>
    <dgm:pt modelId="{10ACE220-A4AE-4D61-988E-7E72540414BD}" type="pres">
      <dgm:prSet presAssocID="{19EBA2F6-70AA-48D1-A995-3430452EA4EC}" presName="iconBgRect" presStyleLbl="bgShp" presStyleIdx="5" presStyleCnt="7"/>
      <dgm:spPr/>
    </dgm:pt>
    <dgm:pt modelId="{10D52A71-CD62-4754-A003-E0D03EC3F4CA}" type="pres">
      <dgm:prSet presAssocID="{19EBA2F6-70AA-48D1-A995-3430452EA4EC}"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Gears"/>
        </a:ext>
      </dgm:extLst>
    </dgm:pt>
    <dgm:pt modelId="{9C7A0643-2451-4929-91E2-B880B22990E9}" type="pres">
      <dgm:prSet presAssocID="{19EBA2F6-70AA-48D1-A995-3430452EA4EC}" presName="spaceRect" presStyleCnt="0"/>
      <dgm:spPr/>
    </dgm:pt>
    <dgm:pt modelId="{635F2B5E-A52C-4D53-B59B-14DF459B2395}" type="pres">
      <dgm:prSet presAssocID="{19EBA2F6-70AA-48D1-A995-3430452EA4EC}" presName="textRect" presStyleLbl="revTx" presStyleIdx="5" presStyleCnt="7">
        <dgm:presLayoutVars>
          <dgm:chMax val="1"/>
          <dgm:chPref val="1"/>
        </dgm:presLayoutVars>
      </dgm:prSet>
      <dgm:spPr/>
    </dgm:pt>
    <dgm:pt modelId="{D4EC82AF-2893-443D-A33C-65CDE9C846FC}" type="pres">
      <dgm:prSet presAssocID="{0F5DA7B8-0A17-48D7-BAC6-2FC2D2D3CCD7}" presName="sibTrans" presStyleCnt="0"/>
      <dgm:spPr/>
    </dgm:pt>
    <dgm:pt modelId="{4A05B28A-5F1A-49A3-A7D8-3ED13CBEC0FE}" type="pres">
      <dgm:prSet presAssocID="{ADDC06A0-5E35-49EA-9B8B-F8002689758A}" presName="compNode" presStyleCnt="0"/>
      <dgm:spPr/>
    </dgm:pt>
    <dgm:pt modelId="{5F8923E4-F28D-4DD5-A1F7-69C758CC782F}" type="pres">
      <dgm:prSet presAssocID="{ADDC06A0-5E35-49EA-9B8B-F8002689758A}" presName="iconBgRect" presStyleLbl="bgShp" presStyleIdx="6" presStyleCnt="7"/>
      <dgm:spPr/>
    </dgm:pt>
    <dgm:pt modelId="{E2FDEB53-573F-4CBF-A462-2B4699A47135}" type="pres">
      <dgm:prSet presAssocID="{ADDC06A0-5E35-49EA-9B8B-F8002689758A}"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Lecturer"/>
        </a:ext>
      </dgm:extLst>
    </dgm:pt>
    <dgm:pt modelId="{66C24F03-98B9-4AA1-AA7F-B166EB84E7A3}" type="pres">
      <dgm:prSet presAssocID="{ADDC06A0-5E35-49EA-9B8B-F8002689758A}" presName="spaceRect" presStyleCnt="0"/>
      <dgm:spPr/>
    </dgm:pt>
    <dgm:pt modelId="{D846C653-74F9-46A4-A546-9C78CF7C1CCA}" type="pres">
      <dgm:prSet presAssocID="{ADDC06A0-5E35-49EA-9B8B-F8002689758A}" presName="textRect" presStyleLbl="revTx" presStyleIdx="6" presStyleCnt="7">
        <dgm:presLayoutVars>
          <dgm:chMax val="1"/>
          <dgm:chPref val="1"/>
        </dgm:presLayoutVars>
      </dgm:prSet>
      <dgm:spPr/>
    </dgm:pt>
  </dgm:ptLst>
  <dgm:cxnLst>
    <dgm:cxn modelId="{8A058711-8922-4E24-BA14-772DAB2194F9}" srcId="{C69C7529-FA43-4A3F-A363-96279402D860}" destId="{ADDC06A0-5E35-49EA-9B8B-F8002689758A}" srcOrd="6" destOrd="0" parTransId="{92D13444-32E9-48A6-985F-F44933173B42}" sibTransId="{21A8BCAD-2771-4D62-8B15-0C13D4316187}"/>
    <dgm:cxn modelId="{22358112-C3AC-415F-B972-24BAB58CD509}" srcId="{C69C7529-FA43-4A3F-A363-96279402D860}" destId="{4213E46A-7786-4ACE-A961-3CA4FF159EB8}" srcOrd="1" destOrd="0" parTransId="{F1CBA548-D620-4937-869A-483B0CB65A18}" sibTransId="{BA2B162B-D928-49DB-B65A-D90EBCDAA55A}"/>
    <dgm:cxn modelId="{E540CB32-75CA-441E-87B4-6268DD60DCBF}" srcId="{C69C7529-FA43-4A3F-A363-96279402D860}" destId="{49B14250-15BF-4CA5-91C5-84C3EF7A6D53}" srcOrd="0" destOrd="0" parTransId="{7FA1020E-A9B3-4A2B-9334-A3284C6FB931}" sibTransId="{6E31CC59-D00E-48B5-8ED2-3331359C4928}"/>
    <dgm:cxn modelId="{7B3E8236-7A82-4EEB-A8BD-2E134F5B7612}" type="presOf" srcId="{ADA84328-B71D-4FCE-9929-100AC74F60B9}" destId="{BC6EF3CB-3973-4DDE-8357-CFF49879EC69}" srcOrd="0" destOrd="0" presId="urn:microsoft.com/office/officeart/2018/5/layout/IconCircleLabelList"/>
    <dgm:cxn modelId="{6E07B345-B5E2-4665-A9F0-F118AE2708DD}" type="presOf" srcId="{4213E46A-7786-4ACE-A961-3CA4FF159EB8}" destId="{32F1AD84-7629-4E1E-8876-574EBCCAD6CD}" srcOrd="0" destOrd="0" presId="urn:microsoft.com/office/officeart/2018/5/layout/IconCircleLabelList"/>
    <dgm:cxn modelId="{3BD02772-FEF4-4288-BBB2-97B326BABFB3}" srcId="{C69C7529-FA43-4A3F-A363-96279402D860}" destId="{ADA84328-B71D-4FCE-9929-100AC74F60B9}" srcOrd="4" destOrd="0" parTransId="{4FD244B0-4F28-4A60-8360-BFC4C6FECB57}" sibTransId="{49E17D23-2AA7-4DCC-A09D-2AC6A6CBE113}"/>
    <dgm:cxn modelId="{DEF10858-E581-40D7-A192-0E0E5A790791}" srcId="{C69C7529-FA43-4A3F-A363-96279402D860}" destId="{1F500552-D076-4F88-914B-E29055370000}" srcOrd="2" destOrd="0" parTransId="{547E9973-4F2A-41A5-B927-72DFB8A1A0B3}" sibTransId="{9389AB27-F05B-4D12-BC44-5827B48FFCE2}"/>
    <dgm:cxn modelId="{2CD15E5A-5A76-4E48-B524-9EA6FE7FE2D0}" type="presOf" srcId="{1F500552-D076-4F88-914B-E29055370000}" destId="{D72C3AC1-C8EF-4DD7-9378-CAB47EAC1E73}" srcOrd="0" destOrd="0" presId="urn:microsoft.com/office/officeart/2018/5/layout/IconCircleLabelList"/>
    <dgm:cxn modelId="{43BE1882-2F77-4D7A-B8BD-59C99AA53E48}" srcId="{C69C7529-FA43-4A3F-A363-96279402D860}" destId="{5ECA7207-56F7-4F2A-BFE1-AF049C3699DB}" srcOrd="3" destOrd="0" parTransId="{67451003-AE1D-4904-8FE4-A9613DFF5107}" sibTransId="{A73CE333-B327-48FA-98B6-05145426CAE4}"/>
    <dgm:cxn modelId="{B77B1A8B-F526-481F-AC6D-E4C0A6005D27}" type="presOf" srcId="{19EBA2F6-70AA-48D1-A995-3430452EA4EC}" destId="{635F2B5E-A52C-4D53-B59B-14DF459B2395}" srcOrd="0" destOrd="0" presId="urn:microsoft.com/office/officeart/2018/5/layout/IconCircleLabelList"/>
    <dgm:cxn modelId="{49A454AA-6A49-4E7E-A22A-186DF4E45C8B}" type="presOf" srcId="{ADDC06A0-5E35-49EA-9B8B-F8002689758A}" destId="{D846C653-74F9-46A4-A546-9C78CF7C1CCA}" srcOrd="0" destOrd="0" presId="urn:microsoft.com/office/officeart/2018/5/layout/IconCircleLabelList"/>
    <dgm:cxn modelId="{6DC051E7-1B09-4590-8C44-6D3A5640524D}" srcId="{C69C7529-FA43-4A3F-A363-96279402D860}" destId="{19EBA2F6-70AA-48D1-A995-3430452EA4EC}" srcOrd="5" destOrd="0" parTransId="{84DC45C7-16FF-4CB5-8166-FB2BAAC44044}" sibTransId="{0F5DA7B8-0A17-48D7-BAC6-2FC2D2D3CCD7}"/>
    <dgm:cxn modelId="{0C66BDE9-2BA8-4F0D-98BD-501B92875488}" type="presOf" srcId="{49B14250-15BF-4CA5-91C5-84C3EF7A6D53}" destId="{72D71767-519F-4CBF-9E34-02C3B8F441A7}" srcOrd="0" destOrd="0" presId="urn:microsoft.com/office/officeart/2018/5/layout/IconCircleLabelList"/>
    <dgm:cxn modelId="{A0B901F8-75D0-4627-A014-9332E3A710EA}" type="presOf" srcId="{C69C7529-FA43-4A3F-A363-96279402D860}" destId="{B081020F-D29D-4160-BC80-F5A1992CF9FC}" srcOrd="0" destOrd="0" presId="urn:microsoft.com/office/officeart/2018/5/layout/IconCircleLabelList"/>
    <dgm:cxn modelId="{1873F5FA-224E-4C9B-9AB3-C5B8ADD29C0D}" type="presOf" srcId="{5ECA7207-56F7-4F2A-BFE1-AF049C3699DB}" destId="{4BC55482-C4A6-4C26-84A0-7FF65C3A625D}" srcOrd="0" destOrd="0" presId="urn:microsoft.com/office/officeart/2018/5/layout/IconCircleLabelList"/>
    <dgm:cxn modelId="{1DA3FD5A-19E2-4E95-97CD-E961E6DCAC85}" type="presParOf" srcId="{B081020F-D29D-4160-BC80-F5A1992CF9FC}" destId="{B37CC802-F346-4817-A45F-9891162CA9DB}" srcOrd="0" destOrd="0" presId="urn:microsoft.com/office/officeart/2018/5/layout/IconCircleLabelList"/>
    <dgm:cxn modelId="{DEA5CDF7-7403-4807-BA92-9F11792C4A33}" type="presParOf" srcId="{B37CC802-F346-4817-A45F-9891162CA9DB}" destId="{BB2BFE87-5579-4E85-BAF0-5E3EE7A921D4}" srcOrd="0" destOrd="0" presId="urn:microsoft.com/office/officeart/2018/5/layout/IconCircleLabelList"/>
    <dgm:cxn modelId="{1BD78014-8B51-40B1-BA82-0A2317A8A05D}" type="presParOf" srcId="{B37CC802-F346-4817-A45F-9891162CA9DB}" destId="{989B5C5A-5BA1-4D7D-BA5B-90E8F5D71434}" srcOrd="1" destOrd="0" presId="urn:microsoft.com/office/officeart/2018/5/layout/IconCircleLabelList"/>
    <dgm:cxn modelId="{8BCC36B0-D9F0-4553-9BFC-46F215BA0F19}" type="presParOf" srcId="{B37CC802-F346-4817-A45F-9891162CA9DB}" destId="{9B750DE9-0488-4EAA-B877-0B7EA670B709}" srcOrd="2" destOrd="0" presId="urn:microsoft.com/office/officeart/2018/5/layout/IconCircleLabelList"/>
    <dgm:cxn modelId="{EF4CFE1A-33F7-4D21-B7B2-3B5477618725}" type="presParOf" srcId="{B37CC802-F346-4817-A45F-9891162CA9DB}" destId="{72D71767-519F-4CBF-9E34-02C3B8F441A7}" srcOrd="3" destOrd="0" presId="urn:microsoft.com/office/officeart/2018/5/layout/IconCircleLabelList"/>
    <dgm:cxn modelId="{6F7CDCDB-95D7-4821-AB33-B48319B60E01}" type="presParOf" srcId="{B081020F-D29D-4160-BC80-F5A1992CF9FC}" destId="{3B5F3074-901D-48BD-A46D-285B660D2C01}" srcOrd="1" destOrd="0" presId="urn:microsoft.com/office/officeart/2018/5/layout/IconCircleLabelList"/>
    <dgm:cxn modelId="{323B74DD-3F6A-46C3-AFCD-FB441DD97BBA}" type="presParOf" srcId="{B081020F-D29D-4160-BC80-F5A1992CF9FC}" destId="{39A24E7D-2F9B-4390-8E02-94FE9D99B5E9}" srcOrd="2" destOrd="0" presId="urn:microsoft.com/office/officeart/2018/5/layout/IconCircleLabelList"/>
    <dgm:cxn modelId="{439E111E-5E76-4D51-9F2A-B913047DECF9}" type="presParOf" srcId="{39A24E7D-2F9B-4390-8E02-94FE9D99B5E9}" destId="{B6763BA7-6538-4C07-88DC-277EE85017DD}" srcOrd="0" destOrd="0" presId="urn:microsoft.com/office/officeart/2018/5/layout/IconCircleLabelList"/>
    <dgm:cxn modelId="{3FDEC754-2A83-42AD-B88C-914362660346}" type="presParOf" srcId="{39A24E7D-2F9B-4390-8E02-94FE9D99B5E9}" destId="{FB5B134F-1F85-495E-B905-3682CA7D4798}" srcOrd="1" destOrd="0" presId="urn:microsoft.com/office/officeart/2018/5/layout/IconCircleLabelList"/>
    <dgm:cxn modelId="{A771C46B-2398-46BC-A09A-30859190B6F0}" type="presParOf" srcId="{39A24E7D-2F9B-4390-8E02-94FE9D99B5E9}" destId="{7B5AC73C-259A-46E5-B620-FE3167DB3EF5}" srcOrd="2" destOrd="0" presId="urn:microsoft.com/office/officeart/2018/5/layout/IconCircleLabelList"/>
    <dgm:cxn modelId="{DF7AB702-A7B3-4466-A8F2-682AF1980516}" type="presParOf" srcId="{39A24E7D-2F9B-4390-8E02-94FE9D99B5E9}" destId="{32F1AD84-7629-4E1E-8876-574EBCCAD6CD}" srcOrd="3" destOrd="0" presId="urn:microsoft.com/office/officeart/2018/5/layout/IconCircleLabelList"/>
    <dgm:cxn modelId="{6A854B57-AFE4-4DFE-B8E6-EA5BCCB58D50}" type="presParOf" srcId="{B081020F-D29D-4160-BC80-F5A1992CF9FC}" destId="{A51BAE51-8E22-44F1-B86C-F12DAEE8B320}" srcOrd="3" destOrd="0" presId="urn:microsoft.com/office/officeart/2018/5/layout/IconCircleLabelList"/>
    <dgm:cxn modelId="{91222FEF-7D11-403A-AD4B-C9BB8928C947}" type="presParOf" srcId="{B081020F-D29D-4160-BC80-F5A1992CF9FC}" destId="{95350161-433E-46D1-90E3-5C6BF1FFBD77}" srcOrd="4" destOrd="0" presId="urn:microsoft.com/office/officeart/2018/5/layout/IconCircleLabelList"/>
    <dgm:cxn modelId="{E39E9FB3-1381-4FA0-934C-4B33FCA15DED}" type="presParOf" srcId="{95350161-433E-46D1-90E3-5C6BF1FFBD77}" destId="{0671459C-1E3F-47E5-9883-6EF86041075E}" srcOrd="0" destOrd="0" presId="urn:microsoft.com/office/officeart/2018/5/layout/IconCircleLabelList"/>
    <dgm:cxn modelId="{DF8A75BC-AF4B-4576-8676-058B9867F697}" type="presParOf" srcId="{95350161-433E-46D1-90E3-5C6BF1FFBD77}" destId="{5D0CAB65-C388-43DF-AF0E-3B819E374845}" srcOrd="1" destOrd="0" presId="urn:microsoft.com/office/officeart/2018/5/layout/IconCircleLabelList"/>
    <dgm:cxn modelId="{8ABCBD0B-20CD-4AD7-BC6D-19552382233D}" type="presParOf" srcId="{95350161-433E-46D1-90E3-5C6BF1FFBD77}" destId="{6DFA63FB-185D-4CC2-9A4D-08AEC10ED449}" srcOrd="2" destOrd="0" presId="urn:microsoft.com/office/officeart/2018/5/layout/IconCircleLabelList"/>
    <dgm:cxn modelId="{45603175-ACD1-4D2B-9DCC-0C02FFF17C3C}" type="presParOf" srcId="{95350161-433E-46D1-90E3-5C6BF1FFBD77}" destId="{D72C3AC1-C8EF-4DD7-9378-CAB47EAC1E73}" srcOrd="3" destOrd="0" presId="urn:microsoft.com/office/officeart/2018/5/layout/IconCircleLabelList"/>
    <dgm:cxn modelId="{2B848B84-CC34-4733-A1CA-3476E6261018}" type="presParOf" srcId="{B081020F-D29D-4160-BC80-F5A1992CF9FC}" destId="{8ACAF8D5-DC31-4A9F-BBE5-1FD6CF81A7DD}" srcOrd="5" destOrd="0" presId="urn:microsoft.com/office/officeart/2018/5/layout/IconCircleLabelList"/>
    <dgm:cxn modelId="{2CF64A5A-594B-485D-A79E-FB77934189B1}" type="presParOf" srcId="{B081020F-D29D-4160-BC80-F5A1992CF9FC}" destId="{E1F41BB6-A441-4F73-8E85-AE02E104E718}" srcOrd="6" destOrd="0" presId="urn:microsoft.com/office/officeart/2018/5/layout/IconCircleLabelList"/>
    <dgm:cxn modelId="{0EB55373-2CE0-4CB7-A5E8-0B865D4488B7}" type="presParOf" srcId="{E1F41BB6-A441-4F73-8E85-AE02E104E718}" destId="{4A220C0E-6962-46C6-B459-60073CD0ECB1}" srcOrd="0" destOrd="0" presId="urn:microsoft.com/office/officeart/2018/5/layout/IconCircleLabelList"/>
    <dgm:cxn modelId="{84335551-8F1C-48BA-A5E6-934C72B6C9F5}" type="presParOf" srcId="{E1F41BB6-A441-4F73-8E85-AE02E104E718}" destId="{D9E63C8F-7589-43C1-9C2C-DD52206549D9}" srcOrd="1" destOrd="0" presId="urn:microsoft.com/office/officeart/2018/5/layout/IconCircleLabelList"/>
    <dgm:cxn modelId="{76985E22-342D-41DF-9C2F-DF89A18DE458}" type="presParOf" srcId="{E1F41BB6-A441-4F73-8E85-AE02E104E718}" destId="{2417FA15-8092-4EEE-BA25-201D0C18861D}" srcOrd="2" destOrd="0" presId="urn:microsoft.com/office/officeart/2018/5/layout/IconCircleLabelList"/>
    <dgm:cxn modelId="{5A305370-E316-4EA9-9513-608FB66BA487}" type="presParOf" srcId="{E1F41BB6-A441-4F73-8E85-AE02E104E718}" destId="{4BC55482-C4A6-4C26-84A0-7FF65C3A625D}" srcOrd="3" destOrd="0" presId="urn:microsoft.com/office/officeart/2018/5/layout/IconCircleLabelList"/>
    <dgm:cxn modelId="{AAD0BC44-F9E7-4D95-8BCD-637865B60BCB}" type="presParOf" srcId="{B081020F-D29D-4160-BC80-F5A1992CF9FC}" destId="{F3125B01-9233-4B38-9230-BB1231B4EE83}" srcOrd="7" destOrd="0" presId="urn:microsoft.com/office/officeart/2018/5/layout/IconCircleLabelList"/>
    <dgm:cxn modelId="{0A8DE9DF-50FD-41DC-82FE-908C90C1ACCD}" type="presParOf" srcId="{B081020F-D29D-4160-BC80-F5A1992CF9FC}" destId="{7233CE30-3B71-4101-A6E6-7EB8C9A8DF3F}" srcOrd="8" destOrd="0" presId="urn:microsoft.com/office/officeart/2018/5/layout/IconCircleLabelList"/>
    <dgm:cxn modelId="{65F24953-1849-4A6F-99BC-FCEBF7312272}" type="presParOf" srcId="{7233CE30-3B71-4101-A6E6-7EB8C9A8DF3F}" destId="{A3C75BFE-4B15-4F65-9D3C-0A5FAA19BFBE}" srcOrd="0" destOrd="0" presId="urn:microsoft.com/office/officeart/2018/5/layout/IconCircleLabelList"/>
    <dgm:cxn modelId="{4D337BD5-DECD-4FDC-957B-5A49F5074495}" type="presParOf" srcId="{7233CE30-3B71-4101-A6E6-7EB8C9A8DF3F}" destId="{B21CFA49-38A0-4189-86DA-D865477E6ED9}" srcOrd="1" destOrd="0" presId="urn:microsoft.com/office/officeart/2018/5/layout/IconCircleLabelList"/>
    <dgm:cxn modelId="{DD042608-828B-4AF9-B151-E4337AD1CE33}" type="presParOf" srcId="{7233CE30-3B71-4101-A6E6-7EB8C9A8DF3F}" destId="{6AC43322-F0E6-45C6-B7F5-EF194A24A5D6}" srcOrd="2" destOrd="0" presId="urn:microsoft.com/office/officeart/2018/5/layout/IconCircleLabelList"/>
    <dgm:cxn modelId="{C0D8F0F9-FA95-4828-8454-F65FF9584A49}" type="presParOf" srcId="{7233CE30-3B71-4101-A6E6-7EB8C9A8DF3F}" destId="{BC6EF3CB-3973-4DDE-8357-CFF49879EC69}" srcOrd="3" destOrd="0" presId="urn:microsoft.com/office/officeart/2018/5/layout/IconCircleLabelList"/>
    <dgm:cxn modelId="{3ED8CA68-D423-461E-9DFD-DA7242E2FD93}" type="presParOf" srcId="{B081020F-D29D-4160-BC80-F5A1992CF9FC}" destId="{3055C51E-53CC-49AA-A7F5-86521AD33A99}" srcOrd="9" destOrd="0" presId="urn:microsoft.com/office/officeart/2018/5/layout/IconCircleLabelList"/>
    <dgm:cxn modelId="{FD962663-BCD0-4E6F-B1B8-53AE1640E820}" type="presParOf" srcId="{B081020F-D29D-4160-BC80-F5A1992CF9FC}" destId="{BF2E47AD-06E8-4DE6-AF0D-23D4ADA27793}" srcOrd="10" destOrd="0" presId="urn:microsoft.com/office/officeart/2018/5/layout/IconCircleLabelList"/>
    <dgm:cxn modelId="{5CF01714-55C2-4BE4-8C14-1BB8C19B793E}" type="presParOf" srcId="{BF2E47AD-06E8-4DE6-AF0D-23D4ADA27793}" destId="{10ACE220-A4AE-4D61-988E-7E72540414BD}" srcOrd="0" destOrd="0" presId="urn:microsoft.com/office/officeart/2018/5/layout/IconCircleLabelList"/>
    <dgm:cxn modelId="{0C6D5AB0-3610-40D6-8162-28DDC0CB872E}" type="presParOf" srcId="{BF2E47AD-06E8-4DE6-AF0D-23D4ADA27793}" destId="{10D52A71-CD62-4754-A003-E0D03EC3F4CA}" srcOrd="1" destOrd="0" presId="urn:microsoft.com/office/officeart/2018/5/layout/IconCircleLabelList"/>
    <dgm:cxn modelId="{8E939FA4-15F1-4D25-BA51-E65106746638}" type="presParOf" srcId="{BF2E47AD-06E8-4DE6-AF0D-23D4ADA27793}" destId="{9C7A0643-2451-4929-91E2-B880B22990E9}" srcOrd="2" destOrd="0" presId="urn:microsoft.com/office/officeart/2018/5/layout/IconCircleLabelList"/>
    <dgm:cxn modelId="{C9C30325-CB0B-4900-B665-2BC5BD08F2B0}" type="presParOf" srcId="{BF2E47AD-06E8-4DE6-AF0D-23D4ADA27793}" destId="{635F2B5E-A52C-4D53-B59B-14DF459B2395}" srcOrd="3" destOrd="0" presId="urn:microsoft.com/office/officeart/2018/5/layout/IconCircleLabelList"/>
    <dgm:cxn modelId="{B00C0879-E260-4990-A675-261F84BAB864}" type="presParOf" srcId="{B081020F-D29D-4160-BC80-F5A1992CF9FC}" destId="{D4EC82AF-2893-443D-A33C-65CDE9C846FC}" srcOrd="11" destOrd="0" presId="urn:microsoft.com/office/officeart/2018/5/layout/IconCircleLabelList"/>
    <dgm:cxn modelId="{E7995B19-6E21-4C52-8236-0EEF2BE659AE}" type="presParOf" srcId="{B081020F-D29D-4160-BC80-F5A1992CF9FC}" destId="{4A05B28A-5F1A-49A3-A7D8-3ED13CBEC0FE}" srcOrd="12" destOrd="0" presId="urn:microsoft.com/office/officeart/2018/5/layout/IconCircleLabelList"/>
    <dgm:cxn modelId="{A0E203C1-F7D8-4A5B-AFAB-6C0056D540A9}" type="presParOf" srcId="{4A05B28A-5F1A-49A3-A7D8-3ED13CBEC0FE}" destId="{5F8923E4-F28D-4DD5-A1F7-69C758CC782F}" srcOrd="0" destOrd="0" presId="urn:microsoft.com/office/officeart/2018/5/layout/IconCircleLabelList"/>
    <dgm:cxn modelId="{34CFF6F1-CA17-4DA8-9D76-407695BC9BCB}" type="presParOf" srcId="{4A05B28A-5F1A-49A3-A7D8-3ED13CBEC0FE}" destId="{E2FDEB53-573F-4CBF-A462-2B4699A47135}" srcOrd="1" destOrd="0" presId="urn:microsoft.com/office/officeart/2018/5/layout/IconCircleLabelList"/>
    <dgm:cxn modelId="{5CEF89CE-9FC9-44E2-AF15-5523AEE75055}" type="presParOf" srcId="{4A05B28A-5F1A-49A3-A7D8-3ED13CBEC0FE}" destId="{66C24F03-98B9-4AA1-AA7F-B166EB84E7A3}" srcOrd="2" destOrd="0" presId="urn:microsoft.com/office/officeart/2018/5/layout/IconCircleLabelList"/>
    <dgm:cxn modelId="{01CC773E-85B4-46F6-A0C1-BEC4402F088D}" type="presParOf" srcId="{4A05B28A-5F1A-49A3-A7D8-3ED13CBEC0FE}" destId="{D846C653-74F9-46A4-A546-9C78CF7C1CCA}"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12B8355-C6D4-4699-BAF1-1986F5C8E494}"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FB957C8A-7831-40F2-A6F4-B7FA5ED93A7D}">
      <dgm:prSet/>
      <dgm:spPr/>
      <dgm:t>
        <a:bodyPr/>
        <a:lstStyle/>
        <a:p>
          <a:r>
            <a:rPr lang="en-US" dirty="0"/>
            <a:t>Fiscal support (sponsorship, financial services)</a:t>
          </a:r>
        </a:p>
      </dgm:t>
    </dgm:pt>
    <dgm:pt modelId="{20889120-1BCA-43CF-B74C-77B625E384A9}" type="parTrans" cxnId="{050D22B2-4412-4ADB-B629-BA1892D7F42E}">
      <dgm:prSet/>
      <dgm:spPr/>
      <dgm:t>
        <a:bodyPr/>
        <a:lstStyle/>
        <a:p>
          <a:endParaRPr lang="en-US"/>
        </a:p>
      </dgm:t>
    </dgm:pt>
    <dgm:pt modelId="{76BDEEA9-AF5B-4673-9A62-49A3C98B1C71}" type="sibTrans" cxnId="{050D22B2-4412-4ADB-B629-BA1892D7F42E}">
      <dgm:prSet/>
      <dgm:spPr/>
      <dgm:t>
        <a:bodyPr/>
        <a:lstStyle/>
        <a:p>
          <a:endParaRPr lang="en-US"/>
        </a:p>
      </dgm:t>
    </dgm:pt>
    <dgm:pt modelId="{9A1F6147-93E2-40FC-B405-41BBC9231468}">
      <dgm:prSet/>
      <dgm:spPr/>
      <dgm:t>
        <a:bodyPr/>
        <a:lstStyle/>
        <a:p>
          <a:r>
            <a:rPr lang="en-US" dirty="0"/>
            <a:t>Connecting: Companies + Projects + Community</a:t>
          </a:r>
        </a:p>
      </dgm:t>
    </dgm:pt>
    <dgm:pt modelId="{07FDD19B-B73F-4249-B349-652B82F17621}" type="parTrans" cxnId="{D249FF22-EC62-4CEF-A36A-37CD9FA0B16E}">
      <dgm:prSet/>
      <dgm:spPr/>
      <dgm:t>
        <a:bodyPr/>
        <a:lstStyle/>
        <a:p>
          <a:endParaRPr lang="en-US"/>
        </a:p>
      </dgm:t>
    </dgm:pt>
    <dgm:pt modelId="{77D8A551-37E7-4EFD-A663-0024D6C14B62}" type="sibTrans" cxnId="{D249FF22-EC62-4CEF-A36A-37CD9FA0B16E}">
      <dgm:prSet/>
      <dgm:spPr/>
      <dgm:t>
        <a:bodyPr/>
        <a:lstStyle/>
        <a:p>
          <a:endParaRPr lang="en-US"/>
        </a:p>
      </dgm:t>
    </dgm:pt>
    <dgm:pt modelId="{39AA35DF-8F20-48E8-B0CC-674834DC0393}">
      <dgm:prSet/>
      <dgm:spPr/>
      <dgm:t>
        <a:bodyPr/>
        <a:lstStyle/>
        <a:p>
          <a:r>
            <a:rPr lang="en-US"/>
            <a:t>Speaker Bureau</a:t>
          </a:r>
        </a:p>
      </dgm:t>
    </dgm:pt>
    <dgm:pt modelId="{79A96B42-2D55-4CC6-9F47-04A985D05006}" type="parTrans" cxnId="{9994D0F0-97DF-4BE9-949D-2A4F6E65AA5F}">
      <dgm:prSet/>
      <dgm:spPr/>
      <dgm:t>
        <a:bodyPr/>
        <a:lstStyle/>
        <a:p>
          <a:endParaRPr lang="en-US"/>
        </a:p>
      </dgm:t>
    </dgm:pt>
    <dgm:pt modelId="{CD4B350A-A848-4E5D-B6D1-FBCB6D0CD659}" type="sibTrans" cxnId="{9994D0F0-97DF-4BE9-949D-2A4F6E65AA5F}">
      <dgm:prSet/>
      <dgm:spPr/>
      <dgm:t>
        <a:bodyPr/>
        <a:lstStyle/>
        <a:p>
          <a:endParaRPr lang="en-US"/>
        </a:p>
      </dgm:t>
    </dgm:pt>
    <dgm:pt modelId="{7A079F93-B6C5-49AC-9E53-ABF5A6632A0C}">
      <dgm:prSet/>
      <dgm:spPr/>
      <dgm:t>
        <a:bodyPr/>
        <a:lstStyle/>
        <a:p>
          <a:r>
            <a:rPr lang="en-US"/>
            <a:t>d/b/a -&gt; LLC</a:t>
          </a:r>
        </a:p>
      </dgm:t>
    </dgm:pt>
    <dgm:pt modelId="{79B5712B-8DEF-428D-9DFD-2D9FCB40D0CB}" type="parTrans" cxnId="{170DAE5D-0E9A-4536-8EEA-DBD2C3B36051}">
      <dgm:prSet/>
      <dgm:spPr/>
      <dgm:t>
        <a:bodyPr/>
        <a:lstStyle/>
        <a:p>
          <a:endParaRPr lang="en-US"/>
        </a:p>
      </dgm:t>
    </dgm:pt>
    <dgm:pt modelId="{E0B005F5-1BE8-40C7-AD66-B9933FE88B71}" type="sibTrans" cxnId="{170DAE5D-0E9A-4536-8EEA-DBD2C3B36051}">
      <dgm:prSet/>
      <dgm:spPr/>
      <dgm:t>
        <a:bodyPr/>
        <a:lstStyle/>
        <a:p>
          <a:endParaRPr lang="en-US"/>
        </a:p>
      </dgm:t>
    </dgm:pt>
    <dgm:pt modelId="{911263D4-FC0B-4631-BEBB-7E79B15D1EBD}">
      <dgm:prSet/>
      <dgm:spPr/>
      <dgm:t>
        <a:bodyPr/>
        <a:lstStyle/>
        <a:p>
          <a:r>
            <a:rPr lang="en-US"/>
            <a:t>Project maturity levels</a:t>
          </a:r>
        </a:p>
      </dgm:t>
    </dgm:pt>
    <dgm:pt modelId="{30BE51D3-191E-4176-9BFA-C7269974C3C2}" type="parTrans" cxnId="{91DF491F-84C6-4E31-8E85-404358BA2F1B}">
      <dgm:prSet/>
      <dgm:spPr/>
      <dgm:t>
        <a:bodyPr/>
        <a:lstStyle/>
        <a:p>
          <a:endParaRPr lang="en-US"/>
        </a:p>
      </dgm:t>
    </dgm:pt>
    <dgm:pt modelId="{C296725D-05A1-484C-B006-4A33F519143F}" type="sibTrans" cxnId="{91DF491F-84C6-4E31-8E85-404358BA2F1B}">
      <dgm:prSet/>
      <dgm:spPr/>
      <dgm:t>
        <a:bodyPr/>
        <a:lstStyle/>
        <a:p>
          <a:endParaRPr lang="en-US"/>
        </a:p>
      </dgm:t>
    </dgm:pt>
    <dgm:pt modelId="{CC2B0E8B-E4DE-47D6-9608-505CF3954570}" type="pres">
      <dgm:prSet presAssocID="{A12B8355-C6D4-4699-BAF1-1986F5C8E494}" presName="diagram" presStyleCnt="0">
        <dgm:presLayoutVars>
          <dgm:dir/>
          <dgm:resizeHandles val="exact"/>
        </dgm:presLayoutVars>
      </dgm:prSet>
      <dgm:spPr/>
    </dgm:pt>
    <dgm:pt modelId="{4F640883-8545-4068-96BD-2B0EFDE6A530}" type="pres">
      <dgm:prSet presAssocID="{FB957C8A-7831-40F2-A6F4-B7FA5ED93A7D}" presName="node" presStyleLbl="node1" presStyleIdx="0" presStyleCnt="5">
        <dgm:presLayoutVars>
          <dgm:bulletEnabled val="1"/>
        </dgm:presLayoutVars>
      </dgm:prSet>
      <dgm:spPr/>
    </dgm:pt>
    <dgm:pt modelId="{CE22A2C0-489D-4C3A-8E51-861748E3A9AF}" type="pres">
      <dgm:prSet presAssocID="{76BDEEA9-AF5B-4673-9A62-49A3C98B1C71}" presName="sibTrans" presStyleCnt="0"/>
      <dgm:spPr/>
    </dgm:pt>
    <dgm:pt modelId="{15799D34-EC1B-4D00-AF2F-FE0FE256E0F3}" type="pres">
      <dgm:prSet presAssocID="{9A1F6147-93E2-40FC-B405-41BBC9231468}" presName="node" presStyleLbl="node1" presStyleIdx="1" presStyleCnt="5">
        <dgm:presLayoutVars>
          <dgm:bulletEnabled val="1"/>
        </dgm:presLayoutVars>
      </dgm:prSet>
      <dgm:spPr/>
    </dgm:pt>
    <dgm:pt modelId="{BB47FDC7-9872-4F60-A33B-2F7BADA76E79}" type="pres">
      <dgm:prSet presAssocID="{77D8A551-37E7-4EFD-A663-0024D6C14B62}" presName="sibTrans" presStyleCnt="0"/>
      <dgm:spPr/>
    </dgm:pt>
    <dgm:pt modelId="{BB643659-5489-412B-BC67-7B954E78F3AA}" type="pres">
      <dgm:prSet presAssocID="{39AA35DF-8F20-48E8-B0CC-674834DC0393}" presName="node" presStyleLbl="node1" presStyleIdx="2" presStyleCnt="5">
        <dgm:presLayoutVars>
          <dgm:bulletEnabled val="1"/>
        </dgm:presLayoutVars>
      </dgm:prSet>
      <dgm:spPr/>
    </dgm:pt>
    <dgm:pt modelId="{D72573DE-FF9C-435B-AE08-C11931C95D71}" type="pres">
      <dgm:prSet presAssocID="{CD4B350A-A848-4E5D-B6D1-FBCB6D0CD659}" presName="sibTrans" presStyleCnt="0"/>
      <dgm:spPr/>
    </dgm:pt>
    <dgm:pt modelId="{C1F214E1-DF3C-4741-86DA-2121B3944CF3}" type="pres">
      <dgm:prSet presAssocID="{7A079F93-B6C5-49AC-9E53-ABF5A6632A0C}" presName="node" presStyleLbl="node1" presStyleIdx="3" presStyleCnt="5">
        <dgm:presLayoutVars>
          <dgm:bulletEnabled val="1"/>
        </dgm:presLayoutVars>
      </dgm:prSet>
      <dgm:spPr/>
    </dgm:pt>
    <dgm:pt modelId="{ACD4FDBB-ADC2-4220-8195-9E76D03C0B6E}" type="pres">
      <dgm:prSet presAssocID="{E0B005F5-1BE8-40C7-AD66-B9933FE88B71}" presName="sibTrans" presStyleCnt="0"/>
      <dgm:spPr/>
    </dgm:pt>
    <dgm:pt modelId="{76FC4949-6F63-49AE-BDE7-09E57742DB32}" type="pres">
      <dgm:prSet presAssocID="{911263D4-FC0B-4631-BEBB-7E79B15D1EBD}" presName="node" presStyleLbl="node1" presStyleIdx="4" presStyleCnt="5">
        <dgm:presLayoutVars>
          <dgm:bulletEnabled val="1"/>
        </dgm:presLayoutVars>
      </dgm:prSet>
      <dgm:spPr/>
    </dgm:pt>
  </dgm:ptLst>
  <dgm:cxnLst>
    <dgm:cxn modelId="{8E042115-BBC8-4723-AF42-95A883C128B4}" type="presOf" srcId="{911263D4-FC0B-4631-BEBB-7E79B15D1EBD}" destId="{76FC4949-6F63-49AE-BDE7-09E57742DB32}" srcOrd="0" destOrd="0" presId="urn:microsoft.com/office/officeart/2005/8/layout/default"/>
    <dgm:cxn modelId="{91DF491F-84C6-4E31-8E85-404358BA2F1B}" srcId="{A12B8355-C6D4-4699-BAF1-1986F5C8E494}" destId="{911263D4-FC0B-4631-BEBB-7E79B15D1EBD}" srcOrd="4" destOrd="0" parTransId="{30BE51D3-191E-4176-9BFA-C7269974C3C2}" sibTransId="{C296725D-05A1-484C-B006-4A33F519143F}"/>
    <dgm:cxn modelId="{D249FF22-EC62-4CEF-A36A-37CD9FA0B16E}" srcId="{A12B8355-C6D4-4699-BAF1-1986F5C8E494}" destId="{9A1F6147-93E2-40FC-B405-41BBC9231468}" srcOrd="1" destOrd="0" parTransId="{07FDD19B-B73F-4249-B349-652B82F17621}" sibTransId="{77D8A551-37E7-4EFD-A663-0024D6C14B62}"/>
    <dgm:cxn modelId="{170DAE5D-0E9A-4536-8EEA-DBD2C3B36051}" srcId="{A12B8355-C6D4-4699-BAF1-1986F5C8E494}" destId="{7A079F93-B6C5-49AC-9E53-ABF5A6632A0C}" srcOrd="3" destOrd="0" parTransId="{79B5712B-8DEF-428D-9DFD-2D9FCB40D0CB}" sibTransId="{E0B005F5-1BE8-40C7-AD66-B9933FE88B71}"/>
    <dgm:cxn modelId="{BE424A66-A14E-4055-B7F5-AFA6C544546B}" type="presOf" srcId="{9A1F6147-93E2-40FC-B405-41BBC9231468}" destId="{15799D34-EC1B-4D00-AF2F-FE0FE256E0F3}" srcOrd="0" destOrd="0" presId="urn:microsoft.com/office/officeart/2005/8/layout/default"/>
    <dgm:cxn modelId="{15A3B06D-12F2-4FBB-AB7A-F0875E7B9B2D}" type="presOf" srcId="{FB957C8A-7831-40F2-A6F4-B7FA5ED93A7D}" destId="{4F640883-8545-4068-96BD-2B0EFDE6A530}" srcOrd="0" destOrd="0" presId="urn:microsoft.com/office/officeart/2005/8/layout/default"/>
    <dgm:cxn modelId="{050D22B2-4412-4ADB-B629-BA1892D7F42E}" srcId="{A12B8355-C6D4-4699-BAF1-1986F5C8E494}" destId="{FB957C8A-7831-40F2-A6F4-B7FA5ED93A7D}" srcOrd="0" destOrd="0" parTransId="{20889120-1BCA-43CF-B74C-77B625E384A9}" sibTransId="{76BDEEA9-AF5B-4673-9A62-49A3C98B1C71}"/>
    <dgm:cxn modelId="{79F1DDDC-E922-43DA-A520-3C2F5F7F61CE}" type="presOf" srcId="{39AA35DF-8F20-48E8-B0CC-674834DC0393}" destId="{BB643659-5489-412B-BC67-7B954E78F3AA}" srcOrd="0" destOrd="0" presId="urn:microsoft.com/office/officeart/2005/8/layout/default"/>
    <dgm:cxn modelId="{048E5CDD-FC56-43A0-B0DF-7A0BCD1B4126}" type="presOf" srcId="{7A079F93-B6C5-49AC-9E53-ABF5A6632A0C}" destId="{C1F214E1-DF3C-4741-86DA-2121B3944CF3}" srcOrd="0" destOrd="0" presId="urn:microsoft.com/office/officeart/2005/8/layout/default"/>
    <dgm:cxn modelId="{98EFC6EE-5675-493D-9350-38C49F93E248}" type="presOf" srcId="{A12B8355-C6D4-4699-BAF1-1986F5C8E494}" destId="{CC2B0E8B-E4DE-47D6-9608-505CF3954570}" srcOrd="0" destOrd="0" presId="urn:microsoft.com/office/officeart/2005/8/layout/default"/>
    <dgm:cxn modelId="{9994D0F0-97DF-4BE9-949D-2A4F6E65AA5F}" srcId="{A12B8355-C6D4-4699-BAF1-1986F5C8E494}" destId="{39AA35DF-8F20-48E8-B0CC-674834DC0393}" srcOrd="2" destOrd="0" parTransId="{79A96B42-2D55-4CC6-9F47-04A985D05006}" sibTransId="{CD4B350A-A848-4E5D-B6D1-FBCB6D0CD659}"/>
    <dgm:cxn modelId="{215455FC-68A9-4E4C-91D4-60838B82E3FF}" type="presParOf" srcId="{CC2B0E8B-E4DE-47D6-9608-505CF3954570}" destId="{4F640883-8545-4068-96BD-2B0EFDE6A530}" srcOrd="0" destOrd="0" presId="urn:microsoft.com/office/officeart/2005/8/layout/default"/>
    <dgm:cxn modelId="{F0A4E968-5607-46EF-85D9-C23C25742CD6}" type="presParOf" srcId="{CC2B0E8B-E4DE-47D6-9608-505CF3954570}" destId="{CE22A2C0-489D-4C3A-8E51-861748E3A9AF}" srcOrd="1" destOrd="0" presId="urn:microsoft.com/office/officeart/2005/8/layout/default"/>
    <dgm:cxn modelId="{7605BA03-3B6A-476E-8363-F3BF361C213D}" type="presParOf" srcId="{CC2B0E8B-E4DE-47D6-9608-505CF3954570}" destId="{15799D34-EC1B-4D00-AF2F-FE0FE256E0F3}" srcOrd="2" destOrd="0" presId="urn:microsoft.com/office/officeart/2005/8/layout/default"/>
    <dgm:cxn modelId="{799E8DA1-D5FB-4F59-8882-35D42588D72A}" type="presParOf" srcId="{CC2B0E8B-E4DE-47D6-9608-505CF3954570}" destId="{BB47FDC7-9872-4F60-A33B-2F7BADA76E79}" srcOrd="3" destOrd="0" presId="urn:microsoft.com/office/officeart/2005/8/layout/default"/>
    <dgm:cxn modelId="{33F8FF4D-8671-4181-AE3B-EA82C4FF5941}" type="presParOf" srcId="{CC2B0E8B-E4DE-47D6-9608-505CF3954570}" destId="{BB643659-5489-412B-BC67-7B954E78F3AA}" srcOrd="4" destOrd="0" presId="urn:microsoft.com/office/officeart/2005/8/layout/default"/>
    <dgm:cxn modelId="{E74EF671-8892-4FC0-BC12-9B35A85D5DD3}" type="presParOf" srcId="{CC2B0E8B-E4DE-47D6-9608-505CF3954570}" destId="{D72573DE-FF9C-435B-AE08-C11931C95D71}" srcOrd="5" destOrd="0" presId="urn:microsoft.com/office/officeart/2005/8/layout/default"/>
    <dgm:cxn modelId="{1A1F34F4-90AA-41AE-ABD5-A245C10A45FB}" type="presParOf" srcId="{CC2B0E8B-E4DE-47D6-9608-505CF3954570}" destId="{C1F214E1-DF3C-4741-86DA-2121B3944CF3}" srcOrd="6" destOrd="0" presId="urn:microsoft.com/office/officeart/2005/8/layout/default"/>
    <dgm:cxn modelId="{FBE1B8C5-731B-4F4C-8EBC-0D727563156E}" type="presParOf" srcId="{CC2B0E8B-E4DE-47D6-9608-505CF3954570}" destId="{ACD4FDBB-ADC2-4220-8195-9E76D03C0B6E}" srcOrd="7" destOrd="0" presId="urn:microsoft.com/office/officeart/2005/8/layout/default"/>
    <dgm:cxn modelId="{42490725-6DD6-483D-A476-81481EF7D954}" type="presParOf" srcId="{CC2B0E8B-E4DE-47D6-9608-505CF3954570}" destId="{76FC4949-6F63-49AE-BDE7-09E57742DB32}"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DBA989B-0A52-423D-8011-1C0E584036E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0D5D6D2-74E8-4F5C-A78E-34886485BBE8}">
      <dgm:prSet/>
      <dgm:spPr/>
      <dgm:t>
        <a:bodyPr/>
        <a:lstStyle/>
        <a:p>
          <a:pPr>
            <a:lnSpc>
              <a:spcPct val="100000"/>
            </a:lnSpc>
          </a:pPr>
          <a:r>
            <a:rPr lang="en-US" dirty="0"/>
            <a:t>Learn more</a:t>
          </a:r>
        </a:p>
      </dgm:t>
    </dgm:pt>
    <dgm:pt modelId="{53CC653D-3F47-4325-A87A-58A666F34DD5}" type="parTrans" cxnId="{257A23CF-5016-4C3D-9AD8-FF4A4C9830C0}">
      <dgm:prSet/>
      <dgm:spPr/>
      <dgm:t>
        <a:bodyPr/>
        <a:lstStyle/>
        <a:p>
          <a:endParaRPr lang="en-US"/>
        </a:p>
      </dgm:t>
    </dgm:pt>
    <dgm:pt modelId="{157DB4FE-28DD-4BE0-8EFC-CCDDD42B4D7B}" type="sibTrans" cxnId="{257A23CF-5016-4C3D-9AD8-FF4A4C9830C0}">
      <dgm:prSet/>
      <dgm:spPr/>
      <dgm:t>
        <a:bodyPr/>
        <a:lstStyle/>
        <a:p>
          <a:endParaRPr lang="en-US"/>
        </a:p>
      </dgm:t>
    </dgm:pt>
    <dgm:pt modelId="{0CBF7A82-5A11-4417-BD55-37DFA1D387A5}">
      <dgm:prSet/>
      <dgm:spPr/>
      <dgm:t>
        <a:bodyPr/>
        <a:lstStyle/>
        <a:p>
          <a:pPr>
            <a:lnSpc>
              <a:spcPct val="100000"/>
            </a:lnSpc>
          </a:pPr>
          <a:r>
            <a:rPr lang="en-US" dirty="0"/>
            <a:t>Join a Foundation</a:t>
          </a:r>
        </a:p>
      </dgm:t>
    </dgm:pt>
    <dgm:pt modelId="{BADC8123-FA90-4C1E-BD89-3235A49BA1D8}" type="parTrans" cxnId="{86698F9B-4D6D-4294-9ACF-B326821E3FDD}">
      <dgm:prSet/>
      <dgm:spPr/>
      <dgm:t>
        <a:bodyPr/>
        <a:lstStyle/>
        <a:p>
          <a:endParaRPr lang="en-US"/>
        </a:p>
      </dgm:t>
    </dgm:pt>
    <dgm:pt modelId="{152317A4-F7B1-456F-832E-A8250F6EC8DD}" type="sibTrans" cxnId="{86698F9B-4D6D-4294-9ACF-B326821E3FDD}">
      <dgm:prSet/>
      <dgm:spPr/>
      <dgm:t>
        <a:bodyPr/>
        <a:lstStyle/>
        <a:p>
          <a:endParaRPr lang="en-US"/>
        </a:p>
      </dgm:t>
    </dgm:pt>
    <dgm:pt modelId="{75484020-E418-4D2B-9B02-86A4D9678D90}">
      <dgm:prSet/>
      <dgm:spPr/>
      <dgm:t>
        <a:bodyPr/>
        <a:lstStyle/>
        <a:p>
          <a:pPr>
            <a:lnSpc>
              <a:spcPct val="100000"/>
            </a:lnSpc>
          </a:pPr>
          <a:r>
            <a:rPr lang="en-US" dirty="0"/>
            <a:t>Submit your project for membership</a:t>
          </a:r>
        </a:p>
      </dgm:t>
    </dgm:pt>
    <dgm:pt modelId="{32798926-84DE-4AE2-BBA7-684D50E9ADB5}" type="parTrans" cxnId="{A6E46A8B-08CC-453F-9F89-F8BB23DCCE82}">
      <dgm:prSet/>
      <dgm:spPr/>
      <dgm:t>
        <a:bodyPr/>
        <a:lstStyle/>
        <a:p>
          <a:endParaRPr lang="en-US"/>
        </a:p>
      </dgm:t>
    </dgm:pt>
    <dgm:pt modelId="{89F7092B-4EAF-4916-B767-1324B36A38BE}" type="sibTrans" cxnId="{A6E46A8B-08CC-453F-9F89-F8BB23DCCE82}">
      <dgm:prSet/>
      <dgm:spPr/>
      <dgm:t>
        <a:bodyPr/>
        <a:lstStyle/>
        <a:p>
          <a:endParaRPr lang="en-US"/>
        </a:p>
      </dgm:t>
    </dgm:pt>
    <dgm:pt modelId="{A9DC0934-F8B3-44AF-A40B-4835EC2EB1D5}" type="pres">
      <dgm:prSet presAssocID="{7DBA989B-0A52-423D-8011-1C0E584036E9}" presName="root" presStyleCnt="0">
        <dgm:presLayoutVars>
          <dgm:dir/>
          <dgm:resizeHandles val="exact"/>
        </dgm:presLayoutVars>
      </dgm:prSet>
      <dgm:spPr/>
    </dgm:pt>
    <dgm:pt modelId="{019A056B-3726-4B8C-8240-29E8F13A8ED5}" type="pres">
      <dgm:prSet presAssocID="{40D5D6D2-74E8-4F5C-A78E-34886485BBE8}" presName="compNode" presStyleCnt="0"/>
      <dgm:spPr/>
    </dgm:pt>
    <dgm:pt modelId="{9A4D6048-E0C8-41F9-8B66-20FDE7532B0D}" type="pres">
      <dgm:prSet presAssocID="{40D5D6D2-74E8-4F5C-A78E-34886485BBE8}" presName="bgRect" presStyleLbl="bgShp" presStyleIdx="0" presStyleCnt="3"/>
      <dgm:spPr/>
    </dgm:pt>
    <dgm:pt modelId="{F01A2AB2-8ACA-4FFF-87DD-DE88AB3C570E}" type="pres">
      <dgm:prSet presAssocID="{40D5D6D2-74E8-4F5C-A78E-34886485BBE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lp"/>
        </a:ext>
      </dgm:extLst>
    </dgm:pt>
    <dgm:pt modelId="{246618B5-8783-4EBE-ACCE-8E780B9A4861}" type="pres">
      <dgm:prSet presAssocID="{40D5D6D2-74E8-4F5C-A78E-34886485BBE8}" presName="spaceRect" presStyleCnt="0"/>
      <dgm:spPr/>
    </dgm:pt>
    <dgm:pt modelId="{6F7D6055-EB2F-4B20-BD1B-6DD0838C7D57}" type="pres">
      <dgm:prSet presAssocID="{40D5D6D2-74E8-4F5C-A78E-34886485BBE8}" presName="parTx" presStyleLbl="revTx" presStyleIdx="0" presStyleCnt="3">
        <dgm:presLayoutVars>
          <dgm:chMax val="0"/>
          <dgm:chPref val="0"/>
        </dgm:presLayoutVars>
      </dgm:prSet>
      <dgm:spPr/>
    </dgm:pt>
    <dgm:pt modelId="{5EBB2022-2C69-4E51-AB98-361FC56037EC}" type="pres">
      <dgm:prSet presAssocID="{157DB4FE-28DD-4BE0-8EFC-CCDDD42B4D7B}" presName="sibTrans" presStyleCnt="0"/>
      <dgm:spPr/>
    </dgm:pt>
    <dgm:pt modelId="{986CAB97-D7C4-44C4-93A5-91CD0E2ABC3F}" type="pres">
      <dgm:prSet presAssocID="{0CBF7A82-5A11-4417-BD55-37DFA1D387A5}" presName="compNode" presStyleCnt="0"/>
      <dgm:spPr/>
    </dgm:pt>
    <dgm:pt modelId="{1AD8DB78-D949-4EBA-A169-D09BEF63A33D}" type="pres">
      <dgm:prSet presAssocID="{0CBF7A82-5A11-4417-BD55-37DFA1D387A5}" presName="bgRect" presStyleLbl="bgShp" presStyleIdx="1" presStyleCnt="3"/>
      <dgm:spPr/>
    </dgm:pt>
    <dgm:pt modelId="{96459F3D-EE1A-4A64-8813-145A24F12C16}" type="pres">
      <dgm:prSet presAssocID="{0CBF7A82-5A11-4417-BD55-37DFA1D387A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FB50CF78-4BDC-4F65-B36F-218A6D7B264B}" type="pres">
      <dgm:prSet presAssocID="{0CBF7A82-5A11-4417-BD55-37DFA1D387A5}" presName="spaceRect" presStyleCnt="0"/>
      <dgm:spPr/>
    </dgm:pt>
    <dgm:pt modelId="{31358EC6-838F-482C-A8BE-2AFC61EC826E}" type="pres">
      <dgm:prSet presAssocID="{0CBF7A82-5A11-4417-BD55-37DFA1D387A5}" presName="parTx" presStyleLbl="revTx" presStyleIdx="1" presStyleCnt="3">
        <dgm:presLayoutVars>
          <dgm:chMax val="0"/>
          <dgm:chPref val="0"/>
        </dgm:presLayoutVars>
      </dgm:prSet>
      <dgm:spPr/>
    </dgm:pt>
    <dgm:pt modelId="{EAD62956-FCCE-4F10-9DD2-4ED9ADC27388}" type="pres">
      <dgm:prSet presAssocID="{152317A4-F7B1-456F-832E-A8250F6EC8DD}" presName="sibTrans" presStyleCnt="0"/>
      <dgm:spPr/>
    </dgm:pt>
    <dgm:pt modelId="{E1AA474C-DE08-4324-9EE5-827AFDCC7E5B}" type="pres">
      <dgm:prSet presAssocID="{75484020-E418-4D2B-9B02-86A4D9678D90}" presName="compNode" presStyleCnt="0"/>
      <dgm:spPr/>
    </dgm:pt>
    <dgm:pt modelId="{ADC2D2AE-A0CF-49E5-8DE8-D40A9B8EE339}" type="pres">
      <dgm:prSet presAssocID="{75484020-E418-4D2B-9B02-86A4D9678D90}" presName="bgRect" presStyleLbl="bgShp" presStyleIdx="2" presStyleCnt="3"/>
      <dgm:spPr/>
    </dgm:pt>
    <dgm:pt modelId="{B3B36A6E-1DF2-47DA-A65F-D57EC6C1253D}" type="pres">
      <dgm:prSet presAssocID="{75484020-E418-4D2B-9B02-86A4D9678D9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list"/>
        </a:ext>
      </dgm:extLst>
    </dgm:pt>
    <dgm:pt modelId="{6957C2E9-9266-4A3F-83E4-32665DDF47F1}" type="pres">
      <dgm:prSet presAssocID="{75484020-E418-4D2B-9B02-86A4D9678D90}" presName="spaceRect" presStyleCnt="0"/>
      <dgm:spPr/>
    </dgm:pt>
    <dgm:pt modelId="{A8104009-3C75-417D-9F09-56EC33F14982}" type="pres">
      <dgm:prSet presAssocID="{75484020-E418-4D2B-9B02-86A4D9678D90}" presName="parTx" presStyleLbl="revTx" presStyleIdx="2" presStyleCnt="3">
        <dgm:presLayoutVars>
          <dgm:chMax val="0"/>
          <dgm:chPref val="0"/>
        </dgm:presLayoutVars>
      </dgm:prSet>
      <dgm:spPr/>
    </dgm:pt>
  </dgm:ptLst>
  <dgm:cxnLst>
    <dgm:cxn modelId="{4A3AC009-FF4C-4F5B-A144-EB22741B558F}" type="presOf" srcId="{7DBA989B-0A52-423D-8011-1C0E584036E9}" destId="{A9DC0934-F8B3-44AF-A40B-4835EC2EB1D5}" srcOrd="0" destOrd="0" presId="urn:microsoft.com/office/officeart/2018/2/layout/IconVerticalSolidList"/>
    <dgm:cxn modelId="{0A63FD2C-EE88-4FB2-AA6F-F7EEB6CDA8A3}" type="presOf" srcId="{0CBF7A82-5A11-4417-BD55-37DFA1D387A5}" destId="{31358EC6-838F-482C-A8BE-2AFC61EC826E}" srcOrd="0" destOrd="0" presId="urn:microsoft.com/office/officeart/2018/2/layout/IconVerticalSolidList"/>
    <dgm:cxn modelId="{F86A096E-E6BC-4498-AB36-54B5A3DF3C9A}" type="presOf" srcId="{75484020-E418-4D2B-9B02-86A4D9678D90}" destId="{A8104009-3C75-417D-9F09-56EC33F14982}" srcOrd="0" destOrd="0" presId="urn:microsoft.com/office/officeart/2018/2/layout/IconVerticalSolidList"/>
    <dgm:cxn modelId="{A6E46A8B-08CC-453F-9F89-F8BB23DCCE82}" srcId="{7DBA989B-0A52-423D-8011-1C0E584036E9}" destId="{75484020-E418-4D2B-9B02-86A4D9678D90}" srcOrd="2" destOrd="0" parTransId="{32798926-84DE-4AE2-BBA7-684D50E9ADB5}" sibTransId="{89F7092B-4EAF-4916-B767-1324B36A38BE}"/>
    <dgm:cxn modelId="{86698F9B-4D6D-4294-9ACF-B326821E3FDD}" srcId="{7DBA989B-0A52-423D-8011-1C0E584036E9}" destId="{0CBF7A82-5A11-4417-BD55-37DFA1D387A5}" srcOrd="1" destOrd="0" parTransId="{BADC8123-FA90-4C1E-BD89-3235A49BA1D8}" sibTransId="{152317A4-F7B1-456F-832E-A8250F6EC8DD}"/>
    <dgm:cxn modelId="{257A23CF-5016-4C3D-9AD8-FF4A4C9830C0}" srcId="{7DBA989B-0A52-423D-8011-1C0E584036E9}" destId="{40D5D6D2-74E8-4F5C-A78E-34886485BBE8}" srcOrd="0" destOrd="0" parTransId="{53CC653D-3F47-4325-A87A-58A666F34DD5}" sibTransId="{157DB4FE-28DD-4BE0-8EFC-CCDDD42B4D7B}"/>
    <dgm:cxn modelId="{6FEC9AEC-8334-4C61-B9F3-A37F4725CC0F}" type="presOf" srcId="{40D5D6D2-74E8-4F5C-A78E-34886485BBE8}" destId="{6F7D6055-EB2F-4B20-BD1B-6DD0838C7D57}" srcOrd="0" destOrd="0" presId="urn:microsoft.com/office/officeart/2018/2/layout/IconVerticalSolidList"/>
    <dgm:cxn modelId="{723592A9-ECD2-42C1-AFFC-3748B18826FA}" type="presParOf" srcId="{A9DC0934-F8B3-44AF-A40B-4835EC2EB1D5}" destId="{019A056B-3726-4B8C-8240-29E8F13A8ED5}" srcOrd="0" destOrd="0" presId="urn:microsoft.com/office/officeart/2018/2/layout/IconVerticalSolidList"/>
    <dgm:cxn modelId="{63F036CB-4A5C-4BF6-AF45-CC3EB142ED5D}" type="presParOf" srcId="{019A056B-3726-4B8C-8240-29E8F13A8ED5}" destId="{9A4D6048-E0C8-41F9-8B66-20FDE7532B0D}" srcOrd="0" destOrd="0" presId="urn:microsoft.com/office/officeart/2018/2/layout/IconVerticalSolidList"/>
    <dgm:cxn modelId="{F4A54F03-4E16-46FC-9D23-FB980E9675D7}" type="presParOf" srcId="{019A056B-3726-4B8C-8240-29E8F13A8ED5}" destId="{F01A2AB2-8ACA-4FFF-87DD-DE88AB3C570E}" srcOrd="1" destOrd="0" presId="urn:microsoft.com/office/officeart/2018/2/layout/IconVerticalSolidList"/>
    <dgm:cxn modelId="{9DFF50C6-62D9-47A6-B7BA-5BC1EEA1CB52}" type="presParOf" srcId="{019A056B-3726-4B8C-8240-29E8F13A8ED5}" destId="{246618B5-8783-4EBE-ACCE-8E780B9A4861}" srcOrd="2" destOrd="0" presId="urn:microsoft.com/office/officeart/2018/2/layout/IconVerticalSolidList"/>
    <dgm:cxn modelId="{A581B9F2-CB28-42A3-A383-132EAAF25CF9}" type="presParOf" srcId="{019A056B-3726-4B8C-8240-29E8F13A8ED5}" destId="{6F7D6055-EB2F-4B20-BD1B-6DD0838C7D57}" srcOrd="3" destOrd="0" presId="urn:microsoft.com/office/officeart/2018/2/layout/IconVerticalSolidList"/>
    <dgm:cxn modelId="{E5030864-9A9F-4F4B-A885-5E79BC4E4B48}" type="presParOf" srcId="{A9DC0934-F8B3-44AF-A40B-4835EC2EB1D5}" destId="{5EBB2022-2C69-4E51-AB98-361FC56037EC}" srcOrd="1" destOrd="0" presId="urn:microsoft.com/office/officeart/2018/2/layout/IconVerticalSolidList"/>
    <dgm:cxn modelId="{398D785B-06E9-4566-90F8-5C217E8F0352}" type="presParOf" srcId="{A9DC0934-F8B3-44AF-A40B-4835EC2EB1D5}" destId="{986CAB97-D7C4-44C4-93A5-91CD0E2ABC3F}" srcOrd="2" destOrd="0" presId="urn:microsoft.com/office/officeart/2018/2/layout/IconVerticalSolidList"/>
    <dgm:cxn modelId="{EF5ED5D6-DF24-40BD-888E-F39C99B11A14}" type="presParOf" srcId="{986CAB97-D7C4-44C4-93A5-91CD0E2ABC3F}" destId="{1AD8DB78-D949-4EBA-A169-D09BEF63A33D}" srcOrd="0" destOrd="0" presId="urn:microsoft.com/office/officeart/2018/2/layout/IconVerticalSolidList"/>
    <dgm:cxn modelId="{78163233-BE55-4B2A-9720-60717D54D4D3}" type="presParOf" srcId="{986CAB97-D7C4-44C4-93A5-91CD0E2ABC3F}" destId="{96459F3D-EE1A-4A64-8813-145A24F12C16}" srcOrd="1" destOrd="0" presId="urn:microsoft.com/office/officeart/2018/2/layout/IconVerticalSolidList"/>
    <dgm:cxn modelId="{3A5B7DC8-8ABA-42B6-A8A5-D013D419C0F1}" type="presParOf" srcId="{986CAB97-D7C4-44C4-93A5-91CD0E2ABC3F}" destId="{FB50CF78-4BDC-4F65-B36F-218A6D7B264B}" srcOrd="2" destOrd="0" presId="urn:microsoft.com/office/officeart/2018/2/layout/IconVerticalSolidList"/>
    <dgm:cxn modelId="{AF9D25EC-3A5A-4A9F-98B4-DEBA85DD5D50}" type="presParOf" srcId="{986CAB97-D7C4-44C4-93A5-91CD0E2ABC3F}" destId="{31358EC6-838F-482C-A8BE-2AFC61EC826E}" srcOrd="3" destOrd="0" presId="urn:microsoft.com/office/officeart/2018/2/layout/IconVerticalSolidList"/>
    <dgm:cxn modelId="{9EF401F8-02A8-48A8-9BC3-E65937ED7020}" type="presParOf" srcId="{A9DC0934-F8B3-44AF-A40B-4835EC2EB1D5}" destId="{EAD62956-FCCE-4F10-9DD2-4ED9ADC27388}" srcOrd="3" destOrd="0" presId="urn:microsoft.com/office/officeart/2018/2/layout/IconVerticalSolidList"/>
    <dgm:cxn modelId="{87650EAF-FBC9-484E-8D73-8B07569F9C8C}" type="presParOf" srcId="{A9DC0934-F8B3-44AF-A40B-4835EC2EB1D5}" destId="{E1AA474C-DE08-4324-9EE5-827AFDCC7E5B}" srcOrd="4" destOrd="0" presId="urn:microsoft.com/office/officeart/2018/2/layout/IconVerticalSolidList"/>
    <dgm:cxn modelId="{64D5E2EC-9954-419B-B183-467C477D29CE}" type="presParOf" srcId="{E1AA474C-DE08-4324-9EE5-827AFDCC7E5B}" destId="{ADC2D2AE-A0CF-49E5-8DE8-D40A9B8EE339}" srcOrd="0" destOrd="0" presId="urn:microsoft.com/office/officeart/2018/2/layout/IconVerticalSolidList"/>
    <dgm:cxn modelId="{D1CADA66-7A89-4880-B237-5165869D65B2}" type="presParOf" srcId="{E1AA474C-DE08-4324-9EE5-827AFDCC7E5B}" destId="{B3B36A6E-1DF2-47DA-A65F-D57EC6C1253D}" srcOrd="1" destOrd="0" presId="urn:microsoft.com/office/officeart/2018/2/layout/IconVerticalSolidList"/>
    <dgm:cxn modelId="{BECFE1AA-59AB-4225-B27D-37114AED293E}" type="presParOf" srcId="{E1AA474C-DE08-4324-9EE5-827AFDCC7E5B}" destId="{6957C2E9-9266-4A3F-83E4-32665DDF47F1}" srcOrd="2" destOrd="0" presId="urn:microsoft.com/office/officeart/2018/2/layout/IconVerticalSolidList"/>
    <dgm:cxn modelId="{A7C98615-F726-4174-8C18-416030CB1160}" type="presParOf" srcId="{E1AA474C-DE08-4324-9EE5-827AFDCC7E5B}" destId="{A8104009-3C75-417D-9F09-56EC33F1498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9654A-6299-4AB6-939E-D6A5FAA7B8B1}">
      <dsp:nvSpPr>
        <dsp:cNvPr id="0" name=""/>
        <dsp:cNvSpPr/>
      </dsp:nvSpPr>
      <dsp:spPr>
        <a:xfrm>
          <a:off x="0" y="498"/>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43FF16-905F-4F91-B4E2-AA981C949EFD}">
      <dsp:nvSpPr>
        <dsp:cNvPr id="0" name=""/>
        <dsp:cNvSpPr/>
      </dsp:nvSpPr>
      <dsp:spPr>
        <a:xfrm>
          <a:off x="0" y="498"/>
          <a:ext cx="10515600" cy="815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Monthly Newsletter: 650 subscribers + blog</a:t>
          </a:r>
        </a:p>
      </dsp:txBody>
      <dsp:txXfrm>
        <a:off x="0" y="498"/>
        <a:ext cx="10515600" cy="815995"/>
      </dsp:txXfrm>
    </dsp:sp>
    <dsp:sp modelId="{726BFF0B-3FEA-4807-8C31-36AD1368076F}">
      <dsp:nvSpPr>
        <dsp:cNvPr id="0" name=""/>
        <dsp:cNvSpPr/>
      </dsp:nvSpPr>
      <dsp:spPr>
        <a:xfrm>
          <a:off x="0" y="816493"/>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F86629-870A-422D-81A5-BD6B603E5D96}">
      <dsp:nvSpPr>
        <dsp:cNvPr id="0" name=""/>
        <dsp:cNvSpPr/>
      </dsp:nvSpPr>
      <dsp:spPr>
        <a:xfrm>
          <a:off x="0" y="816493"/>
          <a:ext cx="10515600" cy="815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Project Leader Newsletter</a:t>
          </a:r>
        </a:p>
      </dsp:txBody>
      <dsp:txXfrm>
        <a:off x="0" y="816493"/>
        <a:ext cx="10515600" cy="815995"/>
      </dsp:txXfrm>
    </dsp:sp>
    <dsp:sp modelId="{2A5639A9-2C8A-4FC1-A6A9-7D8F580DC1F1}">
      <dsp:nvSpPr>
        <dsp:cNvPr id="0" name=""/>
        <dsp:cNvSpPr/>
      </dsp:nvSpPr>
      <dsp:spPr>
        <a:xfrm>
          <a:off x="0" y="1632489"/>
          <a:ext cx="10515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80A4A0-9F8F-4D33-987D-27BDDBAE0634}">
      <dsp:nvSpPr>
        <dsp:cNvPr id="0" name=""/>
        <dsp:cNvSpPr/>
      </dsp:nvSpPr>
      <dsp:spPr>
        <a:xfrm>
          <a:off x="0" y="1632489"/>
          <a:ext cx="10515600" cy="815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Meetup Leader Newsletter</a:t>
          </a:r>
        </a:p>
      </dsp:txBody>
      <dsp:txXfrm>
        <a:off x="0" y="1632489"/>
        <a:ext cx="10515600" cy="815995"/>
      </dsp:txXfrm>
    </dsp:sp>
    <dsp:sp modelId="{514DAE01-2BDA-4A0A-9960-109911149530}">
      <dsp:nvSpPr>
        <dsp:cNvPr id="0" name=""/>
        <dsp:cNvSpPr/>
      </dsp:nvSpPr>
      <dsp:spPr>
        <a:xfrm>
          <a:off x="0" y="2448484"/>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0D1667-278F-4176-8950-C8AB8DB25D14}">
      <dsp:nvSpPr>
        <dsp:cNvPr id="0" name=""/>
        <dsp:cNvSpPr/>
      </dsp:nvSpPr>
      <dsp:spPr>
        <a:xfrm>
          <a:off x="0" y="2448484"/>
          <a:ext cx="10515600" cy="815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Website + Blog + Social</a:t>
          </a:r>
        </a:p>
      </dsp:txBody>
      <dsp:txXfrm>
        <a:off x="0" y="2448484"/>
        <a:ext cx="10515600" cy="815995"/>
      </dsp:txXfrm>
    </dsp:sp>
    <dsp:sp modelId="{AAE44104-75C7-470A-B1E5-48929E6C6355}">
      <dsp:nvSpPr>
        <dsp:cNvPr id="0" name=""/>
        <dsp:cNvSpPr/>
      </dsp:nvSpPr>
      <dsp:spPr>
        <a:xfrm>
          <a:off x="0" y="3264480"/>
          <a:ext cx="105156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64F1F3-524E-40C0-B92F-FC45334518F9}">
      <dsp:nvSpPr>
        <dsp:cNvPr id="0" name=""/>
        <dsp:cNvSpPr/>
      </dsp:nvSpPr>
      <dsp:spPr>
        <a:xfrm>
          <a:off x="0" y="3264480"/>
          <a:ext cx="10515600" cy="815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YouTube</a:t>
          </a:r>
        </a:p>
      </dsp:txBody>
      <dsp:txXfrm>
        <a:off x="0" y="3264480"/>
        <a:ext cx="10515600" cy="8159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C26847-0B08-443C-B0D8-6C0A1CDD243D}">
      <dsp:nvSpPr>
        <dsp:cNvPr id="0" name=""/>
        <dsp:cNvSpPr/>
      </dsp:nvSpPr>
      <dsp:spPr>
        <a:xfrm>
          <a:off x="0" y="13977"/>
          <a:ext cx="6513603" cy="88744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Font typeface="+mj-lt"/>
            <a:buNone/>
          </a:pPr>
          <a:r>
            <a:rPr lang="en-US" sz="3700" b="0" i="0" kern="1200"/>
            <a:t>Member Projects </a:t>
          </a:r>
          <a:endParaRPr lang="en-US" sz="3700" kern="1200"/>
        </a:p>
      </dsp:txBody>
      <dsp:txXfrm>
        <a:off x="43321" y="57298"/>
        <a:ext cx="6426961" cy="800803"/>
      </dsp:txXfrm>
    </dsp:sp>
    <dsp:sp modelId="{2FE2253F-A381-4A19-9E81-CBB32C2EC99C}">
      <dsp:nvSpPr>
        <dsp:cNvPr id="0" name=""/>
        <dsp:cNvSpPr/>
      </dsp:nvSpPr>
      <dsp:spPr>
        <a:xfrm>
          <a:off x="0" y="1007983"/>
          <a:ext cx="6513603" cy="88744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Font typeface="+mj-lt"/>
            <a:buNone/>
          </a:pPr>
          <a:r>
            <a:rPr lang="en-US" sz="3700" b="0" i="0" kern="1200"/>
            <a:t>Project Services</a:t>
          </a:r>
        </a:p>
      </dsp:txBody>
      <dsp:txXfrm>
        <a:off x="43321" y="1051304"/>
        <a:ext cx="6426961" cy="800803"/>
      </dsp:txXfrm>
    </dsp:sp>
    <dsp:sp modelId="{AA7A1F1E-E276-4DE4-8252-167A1352B0AB}">
      <dsp:nvSpPr>
        <dsp:cNvPr id="0" name=""/>
        <dsp:cNvSpPr/>
      </dsp:nvSpPr>
      <dsp:spPr>
        <a:xfrm>
          <a:off x="0" y="2001988"/>
          <a:ext cx="6513603" cy="88744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Font typeface="+mj-lt"/>
            <a:buNone/>
          </a:pPr>
          <a:r>
            <a:rPr lang="en-US" sz="3700" b="0" i="0" kern="1200"/>
            <a:t>Meetups</a:t>
          </a:r>
        </a:p>
      </dsp:txBody>
      <dsp:txXfrm>
        <a:off x="43321" y="2045309"/>
        <a:ext cx="6426961" cy="800803"/>
      </dsp:txXfrm>
    </dsp:sp>
    <dsp:sp modelId="{8AAA94D4-4915-4D7E-8BE4-2060A700AA7E}">
      <dsp:nvSpPr>
        <dsp:cNvPr id="0" name=""/>
        <dsp:cNvSpPr/>
      </dsp:nvSpPr>
      <dsp:spPr>
        <a:xfrm>
          <a:off x="0" y="2995993"/>
          <a:ext cx="6513603" cy="88744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Font typeface="+mj-lt"/>
            <a:buNone/>
          </a:pPr>
          <a:r>
            <a:rPr lang="en-US" sz="3700" b="0" i="0" kern="1200"/>
            <a:t>Events</a:t>
          </a:r>
        </a:p>
      </dsp:txBody>
      <dsp:txXfrm>
        <a:off x="43321" y="3039314"/>
        <a:ext cx="6426961" cy="800803"/>
      </dsp:txXfrm>
    </dsp:sp>
    <dsp:sp modelId="{521C8C87-7BDA-40C4-A120-0691FFF3C102}">
      <dsp:nvSpPr>
        <dsp:cNvPr id="0" name=""/>
        <dsp:cNvSpPr/>
      </dsp:nvSpPr>
      <dsp:spPr>
        <a:xfrm>
          <a:off x="0" y="3989998"/>
          <a:ext cx="6513603" cy="88744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Font typeface="+mj-lt"/>
            <a:buNone/>
          </a:pPr>
          <a:r>
            <a:rPr lang="en-US" sz="3700" b="0" i="0" kern="1200"/>
            <a:t>Marketing and Communications</a:t>
          </a:r>
        </a:p>
      </dsp:txBody>
      <dsp:txXfrm>
        <a:off x="43321" y="4033319"/>
        <a:ext cx="6426961" cy="800803"/>
      </dsp:txXfrm>
    </dsp:sp>
    <dsp:sp modelId="{3208427B-37C7-4EF4-ADD1-A57241A80835}">
      <dsp:nvSpPr>
        <dsp:cNvPr id="0" name=""/>
        <dsp:cNvSpPr/>
      </dsp:nvSpPr>
      <dsp:spPr>
        <a:xfrm>
          <a:off x="0" y="4984003"/>
          <a:ext cx="6513603" cy="88744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Font typeface="+mj-lt"/>
            <a:buNone/>
          </a:pPr>
          <a:r>
            <a:rPr lang="en-US" sz="3700" b="0" i="0" kern="1200"/>
            <a:t>Strategic Stuff</a:t>
          </a:r>
        </a:p>
      </dsp:txBody>
      <dsp:txXfrm>
        <a:off x="43321" y="5027324"/>
        <a:ext cx="6426961" cy="8008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C2F9D4-8E47-4F39-A5CA-6C9C7EC99118}">
      <dsp:nvSpPr>
        <dsp:cNvPr id="0" name=""/>
        <dsp:cNvSpPr/>
      </dsp:nvSpPr>
      <dsp:spPr>
        <a:xfrm>
          <a:off x="0" y="19896"/>
          <a:ext cx="10515600" cy="12472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Font typeface="+mj-lt"/>
            <a:buNone/>
          </a:pPr>
          <a:r>
            <a:rPr lang="en-US" sz="5200" b="0" i="0" kern="1200"/>
            <a:t>Corporate Sponsorship</a:t>
          </a:r>
          <a:endParaRPr lang="en-US" sz="5200" kern="1200"/>
        </a:p>
      </dsp:txBody>
      <dsp:txXfrm>
        <a:off x="60884" y="80780"/>
        <a:ext cx="10393832" cy="1125452"/>
      </dsp:txXfrm>
    </dsp:sp>
    <dsp:sp modelId="{2425B7C7-1BC3-4006-901C-8BC6C62C2D2B}">
      <dsp:nvSpPr>
        <dsp:cNvPr id="0" name=""/>
        <dsp:cNvSpPr/>
      </dsp:nvSpPr>
      <dsp:spPr>
        <a:xfrm>
          <a:off x="0" y="1416877"/>
          <a:ext cx="10515600" cy="12472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Font typeface="+mj-lt"/>
            <a:buNone/>
          </a:pPr>
          <a:r>
            <a:rPr lang="en-US" sz="5200" b="0" i="0" kern="1200"/>
            <a:t>Open Membership</a:t>
          </a:r>
        </a:p>
      </dsp:txBody>
      <dsp:txXfrm>
        <a:off x="60884" y="1477761"/>
        <a:ext cx="10393832" cy="1125452"/>
      </dsp:txXfrm>
    </dsp:sp>
    <dsp:sp modelId="{7FF6FDC1-C6BF-42BD-BF15-74986107770C}">
      <dsp:nvSpPr>
        <dsp:cNvPr id="0" name=""/>
        <dsp:cNvSpPr/>
      </dsp:nvSpPr>
      <dsp:spPr>
        <a:xfrm>
          <a:off x="0" y="2813857"/>
          <a:ext cx="10515600" cy="12472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Font typeface="+mj-lt"/>
            <a:buNone/>
          </a:pPr>
          <a:r>
            <a:rPr lang="en-US" sz="5200" b="0" i="0" kern="1200"/>
            <a:t>Open Elections</a:t>
          </a:r>
        </a:p>
      </dsp:txBody>
      <dsp:txXfrm>
        <a:off x="60884" y="2874741"/>
        <a:ext cx="10393832" cy="11254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BFE87-5579-4E85-BAF0-5E3EE7A921D4}">
      <dsp:nvSpPr>
        <dsp:cNvPr id="0" name=""/>
        <dsp:cNvSpPr/>
      </dsp:nvSpPr>
      <dsp:spPr>
        <a:xfrm>
          <a:off x="283963" y="1037507"/>
          <a:ext cx="877113" cy="87711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9B5C5A-5BA1-4D7D-BA5B-90E8F5D71434}">
      <dsp:nvSpPr>
        <dsp:cNvPr id="0" name=""/>
        <dsp:cNvSpPr/>
      </dsp:nvSpPr>
      <dsp:spPr>
        <a:xfrm>
          <a:off x="470888" y="1224433"/>
          <a:ext cx="503261" cy="5032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D71767-519F-4CBF-9E34-02C3B8F441A7}">
      <dsp:nvSpPr>
        <dsp:cNvPr id="0" name=""/>
        <dsp:cNvSpPr/>
      </dsp:nvSpPr>
      <dsp:spPr>
        <a:xfrm>
          <a:off x="3574" y="2187820"/>
          <a:ext cx="1437890" cy="57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Outreach</a:t>
          </a:r>
        </a:p>
      </dsp:txBody>
      <dsp:txXfrm>
        <a:off x="3574" y="2187820"/>
        <a:ext cx="1437890" cy="575156"/>
      </dsp:txXfrm>
    </dsp:sp>
    <dsp:sp modelId="{B6763BA7-6538-4C07-88DC-277EE85017DD}">
      <dsp:nvSpPr>
        <dsp:cNvPr id="0" name=""/>
        <dsp:cNvSpPr/>
      </dsp:nvSpPr>
      <dsp:spPr>
        <a:xfrm>
          <a:off x="1973484" y="1037507"/>
          <a:ext cx="877113" cy="87711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5B134F-1F85-495E-B905-3682CA7D4798}">
      <dsp:nvSpPr>
        <dsp:cNvPr id="0" name=""/>
        <dsp:cNvSpPr/>
      </dsp:nvSpPr>
      <dsp:spPr>
        <a:xfrm>
          <a:off x="2160410" y="1224433"/>
          <a:ext cx="503261" cy="5032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F1AD84-7629-4E1E-8876-574EBCCAD6CD}">
      <dsp:nvSpPr>
        <dsp:cNvPr id="0" name=""/>
        <dsp:cNvSpPr/>
      </dsp:nvSpPr>
      <dsp:spPr>
        <a:xfrm>
          <a:off x="1693095" y="2187820"/>
          <a:ext cx="1437890" cy="57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Project Support</a:t>
          </a:r>
        </a:p>
      </dsp:txBody>
      <dsp:txXfrm>
        <a:off x="1693095" y="2187820"/>
        <a:ext cx="1437890" cy="575156"/>
      </dsp:txXfrm>
    </dsp:sp>
    <dsp:sp modelId="{0671459C-1E3F-47E5-9883-6EF86041075E}">
      <dsp:nvSpPr>
        <dsp:cNvPr id="0" name=""/>
        <dsp:cNvSpPr/>
      </dsp:nvSpPr>
      <dsp:spPr>
        <a:xfrm>
          <a:off x="3663006" y="1037507"/>
          <a:ext cx="877113" cy="877113"/>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0CAB65-C388-43DF-AF0E-3B819E374845}">
      <dsp:nvSpPr>
        <dsp:cNvPr id="0" name=""/>
        <dsp:cNvSpPr/>
      </dsp:nvSpPr>
      <dsp:spPr>
        <a:xfrm>
          <a:off x="3849931" y="1224433"/>
          <a:ext cx="503261" cy="50326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2C3AC1-C8EF-4DD7-9378-CAB47EAC1E73}">
      <dsp:nvSpPr>
        <dsp:cNvPr id="0" name=""/>
        <dsp:cNvSpPr/>
      </dsp:nvSpPr>
      <dsp:spPr>
        <a:xfrm>
          <a:off x="3382617" y="2187820"/>
          <a:ext cx="1437890" cy="57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Membership</a:t>
          </a:r>
        </a:p>
      </dsp:txBody>
      <dsp:txXfrm>
        <a:off x="3382617" y="2187820"/>
        <a:ext cx="1437890" cy="575156"/>
      </dsp:txXfrm>
    </dsp:sp>
    <dsp:sp modelId="{4A220C0E-6962-46C6-B459-60073CD0ECB1}">
      <dsp:nvSpPr>
        <dsp:cNvPr id="0" name=""/>
        <dsp:cNvSpPr/>
      </dsp:nvSpPr>
      <dsp:spPr>
        <a:xfrm>
          <a:off x="5352527" y="1037507"/>
          <a:ext cx="877113" cy="877113"/>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E63C8F-7589-43C1-9C2C-DD52206549D9}">
      <dsp:nvSpPr>
        <dsp:cNvPr id="0" name=""/>
        <dsp:cNvSpPr/>
      </dsp:nvSpPr>
      <dsp:spPr>
        <a:xfrm>
          <a:off x="5539453" y="1224433"/>
          <a:ext cx="503261" cy="50326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C55482-C4A6-4C26-84A0-7FF65C3A625D}">
      <dsp:nvSpPr>
        <dsp:cNvPr id="0" name=""/>
        <dsp:cNvSpPr/>
      </dsp:nvSpPr>
      <dsp:spPr>
        <a:xfrm>
          <a:off x="5072138" y="2187820"/>
          <a:ext cx="1437890" cy="57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Marketing and Communication</a:t>
          </a:r>
        </a:p>
      </dsp:txBody>
      <dsp:txXfrm>
        <a:off x="5072138" y="2187820"/>
        <a:ext cx="1437890" cy="575156"/>
      </dsp:txXfrm>
    </dsp:sp>
    <dsp:sp modelId="{A3C75BFE-4B15-4F65-9D3C-0A5FAA19BFBE}">
      <dsp:nvSpPr>
        <dsp:cNvPr id="0" name=""/>
        <dsp:cNvSpPr/>
      </dsp:nvSpPr>
      <dsp:spPr>
        <a:xfrm>
          <a:off x="1128723" y="3122449"/>
          <a:ext cx="877113" cy="877113"/>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1CFA49-38A0-4189-86DA-D865477E6ED9}">
      <dsp:nvSpPr>
        <dsp:cNvPr id="0" name=""/>
        <dsp:cNvSpPr/>
      </dsp:nvSpPr>
      <dsp:spPr>
        <a:xfrm>
          <a:off x="1315649" y="3309375"/>
          <a:ext cx="503261" cy="50326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6EF3CB-3973-4DDE-8357-CFF49879EC69}">
      <dsp:nvSpPr>
        <dsp:cNvPr id="0" name=""/>
        <dsp:cNvSpPr/>
      </dsp:nvSpPr>
      <dsp:spPr>
        <a:xfrm>
          <a:off x="848335" y="4272761"/>
          <a:ext cx="1437890" cy="57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Corporate Partnership</a:t>
          </a:r>
        </a:p>
      </dsp:txBody>
      <dsp:txXfrm>
        <a:off x="848335" y="4272761"/>
        <a:ext cx="1437890" cy="575156"/>
      </dsp:txXfrm>
    </dsp:sp>
    <dsp:sp modelId="{10ACE220-A4AE-4D61-988E-7E72540414BD}">
      <dsp:nvSpPr>
        <dsp:cNvPr id="0" name=""/>
        <dsp:cNvSpPr/>
      </dsp:nvSpPr>
      <dsp:spPr>
        <a:xfrm>
          <a:off x="2818245" y="3122449"/>
          <a:ext cx="877113" cy="87711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D52A71-CD62-4754-A003-E0D03EC3F4CA}">
      <dsp:nvSpPr>
        <dsp:cNvPr id="0" name=""/>
        <dsp:cNvSpPr/>
      </dsp:nvSpPr>
      <dsp:spPr>
        <a:xfrm>
          <a:off x="3005171" y="3309375"/>
          <a:ext cx="503261" cy="50326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5F2B5E-A52C-4D53-B59B-14DF459B2395}">
      <dsp:nvSpPr>
        <dsp:cNvPr id="0" name=""/>
        <dsp:cNvSpPr/>
      </dsp:nvSpPr>
      <dsp:spPr>
        <a:xfrm>
          <a:off x="2537856" y="4272761"/>
          <a:ext cx="1437890" cy="57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Technical Oversight</a:t>
          </a:r>
        </a:p>
      </dsp:txBody>
      <dsp:txXfrm>
        <a:off x="2537856" y="4272761"/>
        <a:ext cx="1437890" cy="575156"/>
      </dsp:txXfrm>
    </dsp:sp>
    <dsp:sp modelId="{5F8923E4-F28D-4DD5-A1F7-69C758CC782F}">
      <dsp:nvSpPr>
        <dsp:cNvPr id="0" name=""/>
        <dsp:cNvSpPr/>
      </dsp:nvSpPr>
      <dsp:spPr>
        <a:xfrm>
          <a:off x="4507766" y="3122449"/>
          <a:ext cx="877113" cy="87711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FDEB53-573F-4CBF-A462-2B4699A47135}">
      <dsp:nvSpPr>
        <dsp:cNvPr id="0" name=""/>
        <dsp:cNvSpPr/>
      </dsp:nvSpPr>
      <dsp:spPr>
        <a:xfrm>
          <a:off x="4694692" y="3309375"/>
          <a:ext cx="503261" cy="503261"/>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46C653-74F9-46A4-A546-9C78CF7C1CCA}">
      <dsp:nvSpPr>
        <dsp:cNvPr id="0" name=""/>
        <dsp:cNvSpPr/>
      </dsp:nvSpPr>
      <dsp:spPr>
        <a:xfrm>
          <a:off x="4227378" y="4272761"/>
          <a:ext cx="1437890" cy="57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Speaker Bureau and Meetups</a:t>
          </a:r>
        </a:p>
      </dsp:txBody>
      <dsp:txXfrm>
        <a:off x="4227378" y="4272761"/>
        <a:ext cx="1437890" cy="5751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40883-8545-4068-96BD-2B0EFDE6A530}">
      <dsp:nvSpPr>
        <dsp:cNvPr id="0" name=""/>
        <dsp:cNvSpPr/>
      </dsp:nvSpPr>
      <dsp:spPr>
        <a:xfrm>
          <a:off x="238244" y="1292"/>
          <a:ext cx="3137222" cy="18823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Fiscal support (sponsorship, financial services)</a:t>
          </a:r>
        </a:p>
      </dsp:txBody>
      <dsp:txXfrm>
        <a:off x="238244" y="1292"/>
        <a:ext cx="3137222" cy="1882333"/>
      </dsp:txXfrm>
    </dsp:sp>
    <dsp:sp modelId="{15799D34-EC1B-4D00-AF2F-FE0FE256E0F3}">
      <dsp:nvSpPr>
        <dsp:cNvPr id="0" name=""/>
        <dsp:cNvSpPr/>
      </dsp:nvSpPr>
      <dsp:spPr>
        <a:xfrm>
          <a:off x="3689188" y="1292"/>
          <a:ext cx="3137222" cy="18823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Connecting: Companies + Projects + Community</a:t>
          </a:r>
        </a:p>
      </dsp:txBody>
      <dsp:txXfrm>
        <a:off x="3689188" y="1292"/>
        <a:ext cx="3137222" cy="1882333"/>
      </dsp:txXfrm>
    </dsp:sp>
    <dsp:sp modelId="{BB643659-5489-412B-BC67-7B954E78F3AA}">
      <dsp:nvSpPr>
        <dsp:cNvPr id="0" name=""/>
        <dsp:cNvSpPr/>
      </dsp:nvSpPr>
      <dsp:spPr>
        <a:xfrm>
          <a:off x="7140133" y="1292"/>
          <a:ext cx="3137222" cy="18823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Speaker Bureau</a:t>
          </a:r>
        </a:p>
      </dsp:txBody>
      <dsp:txXfrm>
        <a:off x="7140133" y="1292"/>
        <a:ext cx="3137222" cy="1882333"/>
      </dsp:txXfrm>
    </dsp:sp>
    <dsp:sp modelId="{C1F214E1-DF3C-4741-86DA-2121B3944CF3}">
      <dsp:nvSpPr>
        <dsp:cNvPr id="0" name=""/>
        <dsp:cNvSpPr/>
      </dsp:nvSpPr>
      <dsp:spPr>
        <a:xfrm>
          <a:off x="1963716" y="2197348"/>
          <a:ext cx="3137222" cy="18823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d/b/a -&gt; LLC</a:t>
          </a:r>
        </a:p>
      </dsp:txBody>
      <dsp:txXfrm>
        <a:off x="1963716" y="2197348"/>
        <a:ext cx="3137222" cy="1882333"/>
      </dsp:txXfrm>
    </dsp:sp>
    <dsp:sp modelId="{76FC4949-6F63-49AE-BDE7-09E57742DB32}">
      <dsp:nvSpPr>
        <dsp:cNvPr id="0" name=""/>
        <dsp:cNvSpPr/>
      </dsp:nvSpPr>
      <dsp:spPr>
        <a:xfrm>
          <a:off x="5414661" y="2197348"/>
          <a:ext cx="3137222" cy="18823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Project maturity levels</a:t>
          </a:r>
        </a:p>
      </dsp:txBody>
      <dsp:txXfrm>
        <a:off x="5414661" y="2197348"/>
        <a:ext cx="3137222" cy="18823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D6048-E0C8-41F9-8B66-20FDE7532B0D}">
      <dsp:nvSpPr>
        <dsp:cNvPr id="0" name=""/>
        <dsp:cNvSpPr/>
      </dsp:nvSpPr>
      <dsp:spPr>
        <a:xfrm>
          <a:off x="0" y="718"/>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1A2AB2-8ACA-4FFF-87DD-DE88AB3C570E}">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7D6055-EB2F-4B20-BD1B-6DD0838C7D57}">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100000"/>
            </a:lnSpc>
            <a:spcBef>
              <a:spcPct val="0"/>
            </a:spcBef>
            <a:spcAft>
              <a:spcPct val="35000"/>
            </a:spcAft>
            <a:buNone/>
          </a:pPr>
          <a:r>
            <a:rPr lang="en-US" sz="2500" kern="1200" dirty="0"/>
            <a:t>Learn more</a:t>
          </a:r>
        </a:p>
      </dsp:txBody>
      <dsp:txXfrm>
        <a:off x="1941716" y="718"/>
        <a:ext cx="4571887" cy="1681139"/>
      </dsp:txXfrm>
    </dsp:sp>
    <dsp:sp modelId="{1AD8DB78-D949-4EBA-A169-D09BEF63A33D}">
      <dsp:nvSpPr>
        <dsp:cNvPr id="0" name=""/>
        <dsp:cNvSpPr/>
      </dsp:nvSpPr>
      <dsp:spPr>
        <a:xfrm>
          <a:off x="0" y="2102143"/>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459F3D-EE1A-4A64-8813-145A24F12C16}">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358EC6-838F-482C-A8BE-2AFC61EC826E}">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100000"/>
            </a:lnSpc>
            <a:spcBef>
              <a:spcPct val="0"/>
            </a:spcBef>
            <a:spcAft>
              <a:spcPct val="35000"/>
            </a:spcAft>
            <a:buNone/>
          </a:pPr>
          <a:r>
            <a:rPr lang="en-US" sz="2500" kern="1200" dirty="0"/>
            <a:t>Join a Foundation</a:t>
          </a:r>
        </a:p>
      </dsp:txBody>
      <dsp:txXfrm>
        <a:off x="1941716" y="2102143"/>
        <a:ext cx="4571887" cy="1681139"/>
      </dsp:txXfrm>
    </dsp:sp>
    <dsp:sp modelId="{ADC2D2AE-A0CF-49E5-8DE8-D40A9B8EE339}">
      <dsp:nvSpPr>
        <dsp:cNvPr id="0" name=""/>
        <dsp:cNvSpPr/>
      </dsp:nvSpPr>
      <dsp:spPr>
        <a:xfrm>
          <a:off x="0" y="4203567"/>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B36A6E-1DF2-47DA-A65F-D57EC6C1253D}">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104009-3C75-417D-9F09-56EC33F14982}">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100000"/>
            </a:lnSpc>
            <a:spcBef>
              <a:spcPct val="0"/>
            </a:spcBef>
            <a:spcAft>
              <a:spcPct val="35000"/>
            </a:spcAft>
            <a:buNone/>
          </a:pPr>
          <a:r>
            <a:rPr lang="en-US" sz="2500" kern="1200" dirty="0"/>
            <a:t>Submit your project for membership</a:t>
          </a:r>
        </a:p>
      </dsp:txBody>
      <dsp:txXfrm>
        <a:off x="1941716" y="4203567"/>
        <a:ext cx="4571887" cy="168113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F1F9F1-0ABA-448F-B7E3-CA7B55C724DD}" type="datetimeFigureOut">
              <a:rPr lang="en-US" smtClean="0"/>
              <a:t>7/18/2019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3A57B3-2A2A-48FF-B1AB-F6E6C119872B}" type="slidenum">
              <a:rPr lang="en-US" smtClean="0"/>
              <a:t>‹#›</a:t>
            </a:fld>
            <a:endParaRPr lang="en-US"/>
          </a:p>
        </p:txBody>
      </p:sp>
    </p:spTree>
    <p:extLst>
      <p:ext uri="{BB962C8B-B14F-4D97-AF65-F5344CB8AC3E}">
        <p14:creationId xmlns:p14="http://schemas.microsoft.com/office/powerpoint/2010/main" val="1961519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echempower.com/benchmarks/#section=data-r14&amp;hw=ph&amp;test=plaintex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3A57B3-2A2A-48FF-B1AB-F6E6C119872B}" type="slidenum">
              <a:rPr lang="en-US" smtClean="0"/>
              <a:t>1</a:t>
            </a:fld>
            <a:endParaRPr lang="en-US"/>
          </a:p>
        </p:txBody>
      </p:sp>
    </p:spTree>
    <p:extLst>
      <p:ext uri="{BB962C8B-B14F-4D97-AF65-F5344CB8AC3E}">
        <p14:creationId xmlns:p14="http://schemas.microsoft.com/office/powerpoint/2010/main" val="2821132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.NET Foundation is our center of gravity for open development and collaboration around the .NET ecosystem. The .NET</a:t>
            </a:r>
            <a:r>
              <a:rPr lang="en-US" b="0" baseline="0" dirty="0"/>
              <a:t> </a:t>
            </a:r>
            <a:r>
              <a:rPr lang="en-US" baseline="0" dirty="0"/>
              <a:t>Foundation has over 50 projects and hundreds of repos under its stewardship. Open Source Software foundations provide protection, support, services and best practices for helping each project be successful and to grow the ecosystem of people and software. </a:t>
            </a:r>
            <a:endParaRPr lang="en-US" dirty="0"/>
          </a:p>
          <a:p>
            <a:endParaRPr lang="en-US" dirty="0"/>
          </a:p>
          <a:p>
            <a:endParaRPr lang="en-US" dirty="0"/>
          </a:p>
          <a:p>
            <a:endParaRPr lang="en-US" dirty="0"/>
          </a:p>
        </p:txBody>
      </p:sp>
      <p:sp>
        <p:nvSpPr>
          <p:cNvPr id="7" name="Slide Number Placeholder 6"/>
          <p:cNvSpPr>
            <a:spLocks noGrp="1"/>
          </p:cNvSpPr>
          <p:nvPr>
            <p:ph type="sldNum" sz="quarter" idx="13"/>
          </p:nvPr>
        </p:nvSpPr>
        <p:spPr/>
        <p:txBody>
          <a:bodyPr/>
          <a:lstStyle/>
          <a:p>
            <a:pPr marL="0" marR="0" lvl="0" indent="0" algn="r" defTabSz="1004619"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04619"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Header Placeholder 10">
            <a:extLst>
              <a:ext uri="{FF2B5EF4-FFF2-40B4-BE49-F238E27FC236}">
                <a16:creationId xmlns:a16="http://schemas.microsoft.com/office/drawing/2014/main" id="{BA0A9682-9551-48BB-9E1E-C3AFDBD64EEA}"/>
              </a:ext>
            </a:extLst>
          </p:cNvPr>
          <p:cNvSpPr>
            <a:spLocks noGrp="1"/>
          </p:cNvSpPr>
          <p:nvPr>
            <p:ph type="hdr" sz="quarter"/>
          </p:nvPr>
        </p:nvSpPr>
        <p:spPr>
          <a:xfrm>
            <a:off x="0" y="1"/>
            <a:ext cx="3170238" cy="481013"/>
          </a:xfrm>
          <a:prstGeom prst="rect">
            <a:avLst/>
          </a:prstGeom>
        </p:spPr>
        <p:txBody>
          <a:bodyPr vert="horz" lIns="91429" tIns="45715" rIns="91429" bIns="45715"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https://github.com/dotnet-presentations/home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728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15500B-3C5C-469F-A056-B8A9D4ECAC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2763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15500B-3C5C-469F-A056-B8A9D4ECAC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27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15500B-3C5C-469F-A056-B8A9D4ECAC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990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15500B-3C5C-469F-A056-B8A9D4ECAC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87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15500B-3C5C-469F-A056-B8A9D4ECAC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5261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AE778D-2A57-4226-B72B-26EA3CA601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10">
            <a:extLst>
              <a:ext uri="{FF2B5EF4-FFF2-40B4-BE49-F238E27FC236}">
                <a16:creationId xmlns:a16="http://schemas.microsoft.com/office/drawing/2014/main" id="{B97ED9AE-6E82-4D32-9F42-74C22E074F0F}"/>
              </a:ext>
            </a:extLst>
          </p:cNvPr>
          <p:cNvSpPr>
            <a:spLocks noGrp="1"/>
          </p:cNvSpPr>
          <p:nvPr>
            <p:ph type="hdr" sz="quarter"/>
          </p:nvPr>
        </p:nvSpPr>
        <p:spPr>
          <a:xfrm>
            <a:off x="0" y="1"/>
            <a:ext cx="3170238" cy="481013"/>
          </a:xfrm>
          <a:prstGeom prst="rect">
            <a:avLst/>
          </a:prstGeom>
        </p:spPr>
        <p:txBody>
          <a:bodyPr vert="horz" lIns="91429" tIns="45715" rIns="91429" bIns="45715"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https://github.com/dotnet-presentations/home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874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392203-7443-433F-8273-2CE3C5519F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2281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3A57B3-2A2A-48FF-B1AB-F6E6C119872B}" type="slidenum">
              <a:rPr lang="en-US" smtClean="0"/>
              <a:t>47</a:t>
            </a:fld>
            <a:endParaRPr lang="en-US"/>
          </a:p>
        </p:txBody>
      </p:sp>
    </p:spTree>
    <p:extLst>
      <p:ext uri="{BB962C8B-B14F-4D97-AF65-F5344CB8AC3E}">
        <p14:creationId xmlns:p14="http://schemas.microsoft.com/office/powerpoint/2010/main" val="4001348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3A57B3-2A2A-48FF-B1AB-F6E6C119872B}" type="slidenum">
              <a:rPr lang="en-US" smtClean="0"/>
              <a:t>49</a:t>
            </a:fld>
            <a:endParaRPr lang="en-US"/>
          </a:p>
        </p:txBody>
      </p:sp>
    </p:spTree>
    <p:extLst>
      <p:ext uri="{BB962C8B-B14F-4D97-AF65-F5344CB8AC3E}">
        <p14:creationId xmlns:p14="http://schemas.microsoft.com/office/powerpoint/2010/main" val="3295698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3A57B3-2A2A-48FF-B1AB-F6E6C119872B}" type="slidenum">
              <a:rPr lang="en-US" smtClean="0"/>
              <a:t>2</a:t>
            </a:fld>
            <a:endParaRPr lang="en-US"/>
          </a:p>
        </p:txBody>
      </p:sp>
    </p:spTree>
    <p:extLst>
      <p:ext uri="{BB962C8B-B14F-4D97-AF65-F5344CB8AC3E}">
        <p14:creationId xmlns:p14="http://schemas.microsoft.com/office/powerpoint/2010/main" val="124048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Microsoft Ignite 2016</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7/18/2019 4:33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087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392203-7443-433F-8273-2CE3C5519F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782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1FAE85-20FE-844F-9354-E6E61F84E3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161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AD7DCF-4954-42D1-825D-68A0F61615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5685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made significant investments in the platform especially in terms of performance. </a:t>
            </a:r>
          </a:p>
          <a:p>
            <a:r>
              <a:rPr lang="en-US" dirty="0"/>
              <a:t>The popular </a:t>
            </a:r>
            <a:r>
              <a:rPr lang="en-US" u="sng" dirty="0" err="1">
                <a:hlinkClick r:id="rId3"/>
              </a:rPr>
              <a:t>TechEmpower</a:t>
            </a:r>
            <a:r>
              <a:rPr lang="en-US" dirty="0"/>
              <a:t> benchmark compares web application frameworks with tasks like JSON serialization, database access, and server side template rendering - .NET performs faster than any other popular framework. </a:t>
            </a:r>
          </a:p>
          <a:p>
            <a:r>
              <a:rPr lang="en-US" dirty="0"/>
              <a:t>https://www.techempower.com/benchmarks/#section=data-r16&amp;hw=ph&amp;test=plaintext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 the latest benchmarks on raw platform performance, .NET is more than 8 times faster than Node.js</a:t>
            </a:r>
          </a:p>
          <a:p>
            <a:endParaRPr lang="en-US" dirty="0"/>
          </a:p>
        </p:txBody>
      </p:sp>
      <p:sp>
        <p:nvSpPr>
          <p:cNvPr id="4" name="Slide Number Placeholder 3"/>
          <p:cNvSpPr>
            <a:spLocks noGrp="1"/>
          </p:cNvSpPr>
          <p:nvPr>
            <p:ph type="sldNum" sz="quarter" idx="10"/>
          </p:nvPr>
        </p:nvSpPr>
        <p:spPr/>
        <p:txBody>
          <a:bodyPr/>
          <a:lstStyle/>
          <a:p>
            <a:pPr marL="0" marR="0" lvl="0" indent="0" algn="r" defTabSz="914295" rtl="0" eaLnBrk="1" fontAlgn="auto" latinLnBrk="0" hangingPunct="1">
              <a:lnSpc>
                <a:spcPct val="100000"/>
              </a:lnSpc>
              <a:spcBef>
                <a:spcPts val="0"/>
              </a:spcBef>
              <a:spcAft>
                <a:spcPts val="0"/>
              </a:spcAft>
              <a:buClrTx/>
              <a:buSzTx/>
              <a:buFontTx/>
              <a:buNone/>
              <a:tabLst/>
              <a:defRPr/>
            </a:pPr>
            <a:fld id="{CC8195A8-0CC9-4EC5-84EE-12317B82121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95"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782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3A57B3-2A2A-48FF-B1AB-F6E6C119872B}" type="slidenum">
              <a:rPr lang="en-US" smtClean="0"/>
              <a:t>10</a:t>
            </a:fld>
            <a:endParaRPr lang="en-US"/>
          </a:p>
        </p:txBody>
      </p:sp>
    </p:spTree>
    <p:extLst>
      <p:ext uri="{BB962C8B-B14F-4D97-AF65-F5344CB8AC3E}">
        <p14:creationId xmlns:p14="http://schemas.microsoft.com/office/powerpoint/2010/main" val="1282413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3A57B3-2A2A-48FF-B1AB-F6E6C119872B}" type="slidenum">
              <a:rPr lang="en-US" smtClean="0"/>
              <a:t>11</a:t>
            </a:fld>
            <a:endParaRPr lang="en-US"/>
          </a:p>
        </p:txBody>
      </p:sp>
    </p:spTree>
    <p:extLst>
      <p:ext uri="{BB962C8B-B14F-4D97-AF65-F5344CB8AC3E}">
        <p14:creationId xmlns:p14="http://schemas.microsoft.com/office/powerpoint/2010/main" val="2207908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CB4FCFF-7E08-4891-89FE-DF4B4567C4DE}" type="datetimeFigureOut">
              <a:rPr lang="en-US" smtClean="0"/>
              <a:t>7/18/2019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71A820-7D6B-4241-885C-9A3B0089E39B}" type="slidenum">
              <a:rPr lang="en-US" smtClean="0"/>
              <a:t>‹#›</a:t>
            </a:fld>
            <a:endParaRPr lang="en-US"/>
          </a:p>
        </p:txBody>
      </p:sp>
    </p:spTree>
    <p:extLst>
      <p:ext uri="{BB962C8B-B14F-4D97-AF65-F5344CB8AC3E}">
        <p14:creationId xmlns:p14="http://schemas.microsoft.com/office/powerpoint/2010/main" val="4038032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_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961289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776161"/>
      </p:ext>
    </p:extLst>
  </p:cSld>
  <p:clrMapOvr>
    <a:overrideClrMapping bg1="dk1" tx1="lt1" bg2="dk2" tx2="lt2" accent1="accent1" accent2="accent2" accent3="accent3" accent4="accent4" accent5="accent5" accent6="accent6" hlink="hlink" folHlink="folHlink"/>
  </p:clrMapOvr>
  <p:transition advClick="0" advTm="10000">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605605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4_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149100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Purpl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0489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3" name="TextBox 7">
            <a:extLst>
              <a:ext uri="{FF2B5EF4-FFF2-40B4-BE49-F238E27FC236}">
                <a16:creationId xmlns:a16="http://schemas.microsoft.com/office/drawing/2014/main" id="{19AF4754-F11E-4E8F-BBFA-9E489F861B0D}"/>
              </a:ext>
            </a:extLst>
          </p:cNvPr>
          <p:cNvSpPr txBox="1"/>
          <p:nvPr userDrawn="1"/>
        </p:nvSpPr>
        <p:spPr bwMode="black">
          <a:xfrm>
            <a:off x="4396015" y="6568123"/>
            <a:ext cx="3399970" cy="15388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00" b="0" spc="150"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4011126724"/>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B4FCFF-7E08-4891-89FE-DF4B4567C4DE}" type="datetimeFigureOut">
              <a:rPr lang="en-US" smtClean="0"/>
              <a:t>7/18/2019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71A820-7D6B-4241-885C-9A3B0089E39B}" type="slidenum">
              <a:rPr lang="en-US" smtClean="0"/>
              <a:t>‹#›</a:t>
            </a:fld>
            <a:endParaRPr lang="en-US"/>
          </a:p>
        </p:txBody>
      </p:sp>
    </p:spTree>
    <p:extLst>
      <p:ext uri="{BB962C8B-B14F-4D97-AF65-F5344CB8AC3E}">
        <p14:creationId xmlns:p14="http://schemas.microsoft.com/office/powerpoint/2010/main" val="44519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CB4FCFF-7E08-4891-89FE-DF4B4567C4DE}" type="datetimeFigureOut">
              <a:rPr lang="en-US" smtClean="0"/>
              <a:t>7/18/2019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71A820-7D6B-4241-885C-9A3B0089E39B}" type="slidenum">
              <a:rPr lang="en-US" smtClean="0"/>
              <a:t>‹#›</a:t>
            </a:fld>
            <a:endParaRPr lang="en-US"/>
          </a:p>
        </p:txBody>
      </p:sp>
    </p:spTree>
    <p:extLst>
      <p:ext uri="{BB962C8B-B14F-4D97-AF65-F5344CB8AC3E}">
        <p14:creationId xmlns:p14="http://schemas.microsoft.com/office/powerpoint/2010/main" val="3831817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B4FCFF-7E08-4891-89FE-DF4B4567C4DE}" type="datetimeFigureOut">
              <a:rPr lang="en-US" smtClean="0"/>
              <a:t>7/18/2019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71A820-7D6B-4241-885C-9A3B0089E39B}" type="slidenum">
              <a:rPr lang="en-US" smtClean="0"/>
              <a:t>‹#›</a:t>
            </a:fld>
            <a:endParaRPr lang="en-US"/>
          </a:p>
        </p:txBody>
      </p:sp>
    </p:spTree>
    <p:extLst>
      <p:ext uri="{BB962C8B-B14F-4D97-AF65-F5344CB8AC3E}">
        <p14:creationId xmlns:p14="http://schemas.microsoft.com/office/powerpoint/2010/main" val="931023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B4FCFF-7E08-4891-89FE-DF4B4567C4DE}" type="datetimeFigureOut">
              <a:rPr lang="en-US" smtClean="0"/>
              <a:t>7/18/2019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71A820-7D6B-4241-885C-9A3B0089E39B}" type="slidenum">
              <a:rPr lang="en-US" smtClean="0"/>
              <a:t>‹#›</a:t>
            </a:fld>
            <a:endParaRPr lang="en-US"/>
          </a:p>
        </p:txBody>
      </p:sp>
    </p:spTree>
    <p:extLst>
      <p:ext uri="{BB962C8B-B14F-4D97-AF65-F5344CB8AC3E}">
        <p14:creationId xmlns:p14="http://schemas.microsoft.com/office/powerpoint/2010/main" val="2594992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06352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20922404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84782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6681221"/>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B4FCFF-7E08-4891-89FE-DF4B4567C4DE}" type="datetimeFigureOut">
              <a:rPr lang="en-US" smtClean="0"/>
              <a:t>7/18/2019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71A820-7D6B-4241-885C-9A3B0089E39B}" type="slidenum">
              <a:rPr lang="en-US" smtClean="0"/>
              <a:t>‹#›</a:t>
            </a:fld>
            <a:endParaRPr lang="en-US"/>
          </a:p>
        </p:txBody>
      </p:sp>
    </p:spTree>
    <p:extLst>
      <p:ext uri="{BB962C8B-B14F-4D97-AF65-F5344CB8AC3E}">
        <p14:creationId xmlns:p14="http://schemas.microsoft.com/office/powerpoint/2010/main" val="44031139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6" r:id="rId4"/>
    <p:sldLayoutId id="2147483757" r:id="rId5"/>
    <p:sldLayoutId id="2147483783" r:id="rId6"/>
    <p:sldLayoutId id="2147483784" r:id="rId7"/>
    <p:sldLayoutId id="2147483785" r:id="rId8"/>
    <p:sldLayoutId id="2147483787" r:id="rId9"/>
    <p:sldLayoutId id="2147483788" r:id="rId10"/>
    <p:sldLayoutId id="2147483789" r:id="rId11"/>
    <p:sldLayoutId id="2147483790" r:id="rId12"/>
    <p:sldLayoutId id="214748379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Group 2"/>
          <p:cNvGrpSpPr/>
          <p:nvPr/>
        </p:nvGrpSpPr>
        <p:grpSpPr>
          <a:xfrm>
            <a:off x="12370906" y="-217"/>
            <a:ext cx="935477" cy="5654619"/>
            <a:chOff x="12618967" y="-221"/>
            <a:chExt cx="954235" cy="5767187"/>
          </a:xfrm>
        </p:grpSpPr>
        <p:grpSp>
          <p:nvGrpSpPr>
            <p:cNvPr id="18" name="Group 17"/>
            <p:cNvGrpSpPr/>
            <p:nvPr userDrawn="1"/>
          </p:nvGrpSpPr>
          <p:grpSpPr>
            <a:xfrm>
              <a:off x="12618967" y="-221"/>
              <a:ext cx="954235" cy="5767187"/>
              <a:chOff x="12618967" y="-221"/>
              <a:chExt cx="954235" cy="5767187"/>
            </a:xfrm>
          </p:grpSpPr>
          <p:grpSp>
            <p:nvGrpSpPr>
              <p:cNvPr id="26" name="Group 25"/>
              <p:cNvGrpSpPr/>
              <p:nvPr userDrawn="1"/>
            </p:nvGrpSpPr>
            <p:grpSpPr>
              <a:xfrm rot="5400000">
                <a:off x="11582059" y="1045293"/>
                <a:ext cx="2703052" cy="629236"/>
                <a:chOff x="1586734" y="4543426"/>
                <a:chExt cx="2703052" cy="629236"/>
              </a:xfrm>
            </p:grpSpPr>
            <p:sp>
              <p:nvSpPr>
                <p:cNvPr id="45" name="Rectangle 44"/>
                <p:cNvSpPr/>
                <p:nvPr userDrawn="1"/>
              </p:nvSpPr>
              <p:spPr bwMode="auto">
                <a:xfrm>
                  <a:off x="1586734" y="4543427"/>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14102" fontAlgn="base">
                    <a:lnSpc>
                      <a:spcPct val="100000"/>
                    </a:lnSpc>
                    <a:spcBef>
                      <a:spcPct val="0"/>
                    </a:spcBef>
                    <a:spcAft>
                      <a:spcPct val="0"/>
                    </a:spcAft>
                  </a:pPr>
                  <a:r>
                    <a:rPr lang="en-US" sz="490">
                      <a:gradFill>
                        <a:gsLst>
                          <a:gs pos="2092">
                            <a:srgbClr val="F8F8F8"/>
                          </a:gs>
                          <a:gs pos="10042">
                            <a:srgbClr val="F8F8F8"/>
                          </a:gs>
                        </a:gsLst>
                        <a:lin ang="5400000" scaled="0"/>
                      </a:gradFill>
                      <a:ea typeface="Segoe UI" pitchFamily="34" charset="0"/>
                      <a:cs typeface="Segoe UI" pitchFamily="34" charset="0"/>
                    </a:rPr>
                    <a:t>R:</a:t>
                  </a:r>
                  <a:r>
                    <a:rPr lang="en-US" sz="490" baseline="0">
                      <a:gradFill>
                        <a:gsLst>
                          <a:gs pos="2092">
                            <a:srgbClr val="F8F8F8"/>
                          </a:gs>
                          <a:gs pos="10042">
                            <a:srgbClr val="F8F8F8"/>
                          </a:gs>
                        </a:gsLst>
                        <a:lin ang="5400000" scaled="0"/>
                      </a:gradFill>
                      <a:ea typeface="Segoe UI" pitchFamily="34" charset="0"/>
                      <a:cs typeface="Segoe UI" pitchFamily="34" charset="0"/>
                    </a:rPr>
                    <a:t>0 G:120 B:215</a:t>
                  </a:r>
                  <a:endParaRPr lang="en-US" sz="490">
                    <a:gradFill>
                      <a:gsLst>
                        <a:gs pos="2092">
                          <a:srgbClr val="F8F8F8"/>
                        </a:gs>
                        <a:gs pos="10042">
                          <a:srgbClr val="F8F8F8"/>
                        </a:gs>
                      </a:gsLst>
                      <a:lin ang="5400000" scaled="0"/>
                    </a:gradFill>
                    <a:ea typeface="Segoe UI" pitchFamily="34" charset="0"/>
                    <a:cs typeface="Segoe UI" pitchFamily="34" charset="0"/>
                  </a:endParaRPr>
                </a:p>
              </p:txBody>
            </p:sp>
            <p:sp>
              <p:nvSpPr>
                <p:cNvPr id="37" name="Rectangle 36"/>
                <p:cNvSpPr/>
                <p:nvPr userDrawn="1"/>
              </p:nvSpPr>
              <p:spPr bwMode="auto">
                <a:xfrm>
                  <a:off x="3419856" y="4543428"/>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a:gradFill>
                        <a:gsLst>
                          <a:gs pos="7965">
                            <a:srgbClr val="000000"/>
                          </a:gs>
                          <a:gs pos="28319">
                            <a:srgbClr val="000000"/>
                          </a:gs>
                        </a:gsLst>
                        <a:lin ang="5400000" scaled="0"/>
                      </a:gradFill>
                      <a:latin typeface="+mn-lt"/>
                      <a:ea typeface="Segoe UI" pitchFamily="34" charset="0"/>
                      <a:cs typeface="Segoe UI" pitchFamily="34" charset="0"/>
                    </a:rPr>
                    <a:t>Cyan</a:t>
                  </a:r>
                </a:p>
                <a:p>
                  <a:pPr algn="l" defTabSz="914102" fontAlgn="base">
                    <a:lnSpc>
                      <a:spcPct val="100000"/>
                    </a:lnSpc>
                    <a:spcBef>
                      <a:spcPct val="0"/>
                    </a:spcBef>
                    <a:spcAft>
                      <a:spcPct val="0"/>
                    </a:spcAft>
                  </a:pPr>
                  <a:r>
                    <a:rPr lang="en-US" sz="490">
                      <a:gradFill>
                        <a:gsLst>
                          <a:gs pos="7965">
                            <a:srgbClr val="000000"/>
                          </a:gs>
                          <a:gs pos="28319">
                            <a:srgbClr val="000000"/>
                          </a:gs>
                        </a:gsLst>
                        <a:lin ang="5400000" scaled="0"/>
                      </a:gradFill>
                      <a:ea typeface="Segoe UI" pitchFamily="34" charset="0"/>
                      <a:cs typeface="Segoe UI" pitchFamily="34" charset="0"/>
                    </a:rPr>
                    <a:t>R:</a:t>
                  </a:r>
                  <a:r>
                    <a:rPr lang="en-US" sz="490" baseline="0">
                      <a:gradFill>
                        <a:gsLst>
                          <a:gs pos="7965">
                            <a:srgbClr val="000000"/>
                          </a:gs>
                          <a:gs pos="28319">
                            <a:srgbClr val="000000"/>
                          </a:gs>
                        </a:gsLst>
                        <a:lin ang="5400000" scaled="0"/>
                      </a:gradFill>
                      <a:ea typeface="Segoe UI" pitchFamily="34" charset="0"/>
                      <a:cs typeface="Segoe UI" pitchFamily="34" charset="0"/>
                    </a:rPr>
                    <a:t>0 G:188 B:242</a:t>
                  </a:r>
                  <a:endParaRPr lang="en-US" sz="490">
                    <a:gradFill>
                      <a:gsLst>
                        <a:gs pos="7965">
                          <a:srgbClr val="000000"/>
                        </a:gs>
                        <a:gs pos="28319">
                          <a:srgbClr val="000000"/>
                        </a:gs>
                      </a:gsLst>
                      <a:lin ang="5400000" scaled="0"/>
                    </a:gradFill>
                    <a:ea typeface="Segoe UI" pitchFamily="34" charset="0"/>
                    <a:cs typeface="Segoe UI" pitchFamily="34" charset="0"/>
                  </a:endParaRPr>
                </a:p>
              </p:txBody>
            </p:sp>
            <p:sp>
              <p:nvSpPr>
                <p:cNvPr id="41" name="Rectangle 40"/>
                <p:cNvSpPr/>
                <p:nvPr userDrawn="1"/>
              </p:nvSpPr>
              <p:spPr bwMode="auto">
                <a:xfrm>
                  <a:off x="1586734" y="4882896"/>
                  <a:ext cx="869930" cy="289766"/>
                </a:xfrm>
                <a:prstGeom prst="rect">
                  <a:avLst/>
                </a:prstGeom>
                <a:solidFill>
                  <a:srgbClr val="D2D2D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a:gradFill>
                        <a:gsLst>
                          <a:gs pos="92035">
                            <a:srgbClr val="505050"/>
                          </a:gs>
                          <a:gs pos="27000">
                            <a:srgbClr val="505050"/>
                          </a:gs>
                        </a:gsLst>
                        <a:lin ang="5400000" scaled="0"/>
                      </a:gradFill>
                      <a:latin typeface="+mn-lt"/>
                      <a:ea typeface="Segoe UI" pitchFamily="34" charset="0"/>
                      <a:cs typeface="Segoe UI" pitchFamily="34" charset="0"/>
                    </a:rPr>
                    <a:t>Light Gray</a:t>
                  </a:r>
                </a:p>
                <a:p>
                  <a:pPr algn="l" defTabSz="914102" fontAlgn="base">
                    <a:lnSpc>
                      <a:spcPct val="100000"/>
                    </a:lnSpc>
                    <a:spcBef>
                      <a:spcPct val="0"/>
                    </a:spcBef>
                    <a:spcAft>
                      <a:spcPct val="0"/>
                    </a:spcAft>
                  </a:pPr>
                  <a:r>
                    <a:rPr lang="en-US" sz="490">
                      <a:gradFill>
                        <a:gsLst>
                          <a:gs pos="92035">
                            <a:srgbClr val="505050"/>
                          </a:gs>
                          <a:gs pos="27000">
                            <a:srgbClr val="505050"/>
                          </a:gs>
                        </a:gsLst>
                        <a:lin ang="5400000" scaled="0"/>
                      </a:gradFill>
                      <a:ea typeface="Segoe UI" pitchFamily="34" charset="0"/>
                      <a:cs typeface="Segoe UI" pitchFamily="34" charset="0"/>
                    </a:rPr>
                    <a:t>R:</a:t>
                  </a:r>
                  <a:r>
                    <a:rPr lang="en-US" sz="490" baseline="0">
                      <a:gradFill>
                        <a:gsLst>
                          <a:gs pos="92035">
                            <a:srgbClr val="505050"/>
                          </a:gs>
                          <a:gs pos="27000">
                            <a:srgbClr val="505050"/>
                          </a:gs>
                        </a:gsLst>
                        <a:lin ang="5400000" scaled="0"/>
                      </a:gradFill>
                      <a:ea typeface="Segoe UI" pitchFamily="34" charset="0"/>
                      <a:cs typeface="Segoe UI" pitchFamily="34" charset="0"/>
                    </a:rPr>
                    <a:t>210 G:210 B:210</a:t>
                  </a:r>
                  <a:endParaRPr lang="en-US" sz="490">
                    <a:gradFill>
                      <a:gsLst>
                        <a:gs pos="92035">
                          <a:srgbClr val="505050"/>
                        </a:gs>
                        <a:gs pos="27000">
                          <a:srgbClr val="505050"/>
                        </a:gs>
                      </a:gsLst>
                      <a:lin ang="5400000" scaled="0"/>
                    </a:gradFill>
                    <a:ea typeface="Segoe UI" pitchFamily="34" charset="0"/>
                    <a:cs typeface="Segoe UI" pitchFamily="34" charset="0"/>
                  </a:endParaRPr>
                </a:p>
              </p:txBody>
            </p:sp>
            <p:sp>
              <p:nvSpPr>
                <p:cNvPr id="42" name="Rectangle 41"/>
                <p:cNvSpPr/>
                <p:nvPr userDrawn="1"/>
              </p:nvSpPr>
              <p:spPr bwMode="auto">
                <a:xfrm>
                  <a:off x="2505456" y="4543426"/>
                  <a:ext cx="869930" cy="289766"/>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Purple</a:t>
                  </a:r>
                </a:p>
                <a:p>
                  <a:pPr algn="l" defTabSz="914102" fontAlgn="base">
                    <a:lnSpc>
                      <a:spcPct val="100000"/>
                    </a:lnSpc>
                    <a:spcBef>
                      <a:spcPct val="0"/>
                    </a:spcBef>
                    <a:spcAft>
                      <a:spcPct val="0"/>
                    </a:spcAft>
                  </a:pPr>
                  <a:r>
                    <a:rPr lang="en-US" sz="490">
                      <a:gradFill>
                        <a:gsLst>
                          <a:gs pos="0">
                            <a:srgbClr val="FFFFFF"/>
                          </a:gs>
                          <a:gs pos="100000">
                            <a:srgbClr val="FFFFFF"/>
                          </a:gs>
                        </a:gsLst>
                        <a:lin ang="5400000" scaled="0"/>
                      </a:gradFill>
                      <a:ea typeface="Segoe UI" pitchFamily="34" charset="0"/>
                      <a:cs typeface="Segoe UI" pitchFamily="34" charset="0"/>
                    </a:rPr>
                    <a:t>R:92</a:t>
                  </a:r>
                  <a:r>
                    <a:rPr lang="en-US" sz="490" baseline="0">
                      <a:gradFill>
                        <a:gsLst>
                          <a:gs pos="0">
                            <a:srgbClr val="FFFFFF"/>
                          </a:gs>
                          <a:gs pos="100000">
                            <a:srgbClr val="FFFFFF"/>
                          </a:gs>
                        </a:gsLst>
                        <a:lin ang="5400000" scaled="0"/>
                      </a:gradFill>
                      <a:ea typeface="Segoe UI" pitchFamily="34" charset="0"/>
                      <a:cs typeface="Segoe UI" pitchFamily="34" charset="0"/>
                    </a:rPr>
                    <a:t> G:45 B:145</a:t>
                  </a:r>
                  <a:endParaRPr lang="en-US" sz="490">
                    <a:gradFill>
                      <a:gsLst>
                        <a:gs pos="0">
                          <a:srgbClr val="FFFFFF"/>
                        </a:gs>
                        <a:gs pos="100000">
                          <a:srgbClr val="FFFFFF"/>
                        </a:gs>
                      </a:gsLst>
                      <a:lin ang="5400000" scaled="0"/>
                    </a:gradFill>
                    <a:ea typeface="Segoe UI" pitchFamily="34" charset="0"/>
                    <a:cs typeface="Segoe UI" pitchFamily="34" charset="0"/>
                  </a:endParaRPr>
                </a:p>
              </p:txBody>
            </p:sp>
            <p:sp>
              <p:nvSpPr>
                <p:cNvPr id="43" name="Rectangle 42"/>
                <p:cNvSpPr/>
                <p:nvPr userDrawn="1"/>
              </p:nvSpPr>
              <p:spPr bwMode="auto">
                <a:xfrm>
                  <a:off x="3413144" y="4882896"/>
                  <a:ext cx="869930" cy="289766"/>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Dark Gray</a:t>
                  </a:r>
                </a:p>
                <a:p>
                  <a:pPr algn="l" defTabSz="914102" fontAlgn="base">
                    <a:lnSpc>
                      <a:spcPct val="100000"/>
                    </a:lnSpc>
                    <a:spcBef>
                      <a:spcPct val="0"/>
                    </a:spcBef>
                    <a:spcAft>
                      <a:spcPct val="0"/>
                    </a:spcAft>
                  </a:pPr>
                  <a:r>
                    <a:rPr lang="en-US" sz="490">
                      <a:gradFill>
                        <a:gsLst>
                          <a:gs pos="2092">
                            <a:srgbClr val="F8F8F8"/>
                          </a:gs>
                          <a:gs pos="10042">
                            <a:srgbClr val="F8F8F8"/>
                          </a:gs>
                        </a:gsLst>
                        <a:lin ang="5400000" scaled="0"/>
                      </a:gradFill>
                      <a:ea typeface="Segoe UI" pitchFamily="34" charset="0"/>
                      <a:cs typeface="Segoe UI" pitchFamily="34" charset="0"/>
                    </a:rPr>
                    <a:t>R:</a:t>
                  </a:r>
                  <a:r>
                    <a:rPr lang="en-US" sz="490" baseline="0">
                      <a:gradFill>
                        <a:gsLst>
                          <a:gs pos="2092">
                            <a:srgbClr val="F8F8F8"/>
                          </a:gs>
                          <a:gs pos="10042">
                            <a:srgbClr val="F8F8F8"/>
                          </a:gs>
                        </a:gsLst>
                        <a:lin ang="5400000" scaled="0"/>
                      </a:gradFill>
                      <a:ea typeface="Segoe UI" pitchFamily="34" charset="0"/>
                      <a:cs typeface="Segoe UI" pitchFamily="34" charset="0"/>
                    </a:rPr>
                    <a:t>80 G:80 B:80</a:t>
                  </a:r>
                  <a:endParaRPr lang="en-US" sz="490">
                    <a:gradFill>
                      <a:gsLst>
                        <a:gs pos="2092">
                          <a:srgbClr val="F8F8F8"/>
                        </a:gs>
                        <a:gs pos="10042">
                          <a:srgbClr val="F8F8F8"/>
                        </a:gs>
                      </a:gsLst>
                      <a:lin ang="5400000" scaled="0"/>
                    </a:gradFill>
                    <a:ea typeface="Segoe UI" pitchFamily="34" charset="0"/>
                    <a:cs typeface="Segoe UI" pitchFamily="34" charset="0"/>
                  </a:endParaRPr>
                </a:p>
              </p:txBody>
            </p:sp>
            <p:sp>
              <p:nvSpPr>
                <p:cNvPr id="44" name="Rectangle 43"/>
                <p:cNvSpPr/>
                <p:nvPr userDrawn="1"/>
              </p:nvSpPr>
              <p:spPr bwMode="auto">
                <a:xfrm>
                  <a:off x="2505456" y="4882895"/>
                  <a:ext cx="869930" cy="289766"/>
                </a:xfrm>
                <a:prstGeom prst="rect">
                  <a:avLst/>
                </a:pr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Gray</a:t>
                  </a:r>
                </a:p>
                <a:p>
                  <a:pPr algn="l" defTabSz="914102" fontAlgn="base">
                    <a:lnSpc>
                      <a:spcPct val="100000"/>
                    </a:lnSpc>
                    <a:spcBef>
                      <a:spcPct val="0"/>
                    </a:spcBef>
                    <a:spcAft>
                      <a:spcPct val="0"/>
                    </a:spcAft>
                  </a:pPr>
                  <a:r>
                    <a:rPr lang="en-US" sz="490">
                      <a:gradFill>
                        <a:gsLst>
                          <a:gs pos="2092">
                            <a:srgbClr val="F8F8F8"/>
                          </a:gs>
                          <a:gs pos="10042">
                            <a:srgbClr val="F8F8F8"/>
                          </a:gs>
                        </a:gsLst>
                        <a:lin ang="5400000" scaled="0"/>
                      </a:gradFill>
                      <a:ea typeface="Segoe UI" pitchFamily="34" charset="0"/>
                      <a:cs typeface="Segoe UI" pitchFamily="34" charset="0"/>
                    </a:rPr>
                    <a:t>R:</a:t>
                  </a:r>
                  <a:r>
                    <a:rPr lang="en-US" sz="490" baseline="0">
                      <a:gradFill>
                        <a:gsLst>
                          <a:gs pos="2092">
                            <a:srgbClr val="F8F8F8"/>
                          </a:gs>
                          <a:gs pos="10042">
                            <a:srgbClr val="F8F8F8"/>
                          </a:gs>
                        </a:gsLst>
                        <a:lin ang="5400000" scaled="0"/>
                      </a:gradFill>
                      <a:ea typeface="Segoe UI" pitchFamily="34" charset="0"/>
                      <a:cs typeface="Segoe UI" pitchFamily="34" charset="0"/>
                    </a:rPr>
                    <a:t>115 G:115 B:115</a:t>
                  </a:r>
                  <a:endParaRPr lang="en-US" sz="490">
                    <a:gradFill>
                      <a:gsLst>
                        <a:gs pos="2092">
                          <a:srgbClr val="F8F8F8"/>
                        </a:gs>
                        <a:gs pos="10042">
                          <a:srgbClr val="F8F8F8"/>
                        </a:gs>
                      </a:gsLst>
                      <a:lin ang="5400000" scaled="0"/>
                    </a:gradFill>
                    <a:ea typeface="Segoe UI" pitchFamily="34" charset="0"/>
                    <a:cs typeface="Segoe UI" pitchFamily="34" charset="0"/>
                  </a:endParaRPr>
                </a:p>
              </p:txBody>
            </p:sp>
          </p:grpSp>
          <p:grpSp>
            <p:nvGrpSpPr>
              <p:cNvPr id="27" name="Group 26"/>
              <p:cNvGrpSpPr/>
              <p:nvPr userDrawn="1"/>
            </p:nvGrpSpPr>
            <p:grpSpPr>
              <a:xfrm rot="5400000">
                <a:off x="10970856" y="3489620"/>
                <a:ext cx="3925458" cy="629233"/>
                <a:chOff x="3254158" y="4203959"/>
                <a:chExt cx="3925458" cy="629233"/>
              </a:xfrm>
            </p:grpSpPr>
            <p:sp>
              <p:nvSpPr>
                <p:cNvPr id="33" name="Rectangle 32"/>
                <p:cNvSpPr/>
                <p:nvPr userDrawn="1"/>
              </p:nvSpPr>
              <p:spPr bwMode="auto">
                <a:xfrm>
                  <a:off x="5395286" y="4543426"/>
                  <a:ext cx="869930" cy="289766"/>
                </a:xfrm>
                <a:prstGeom prst="rect">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solidFill>
                        <a:srgbClr val="000000"/>
                      </a:solidFill>
                      <a:latin typeface="+mn-lt"/>
                      <a:ea typeface="Segoe UI" pitchFamily="34" charset="0"/>
                      <a:cs typeface="Segoe UI" pitchFamily="34" charset="0"/>
                    </a:rPr>
                    <a:t>Yellow</a:t>
                  </a:r>
                </a:p>
                <a:p>
                  <a:pPr marL="0" algn="l" defTabSz="914102" rtl="0" eaLnBrk="1" fontAlgn="base" latinLnBrk="0" hangingPunct="1">
                    <a:lnSpc>
                      <a:spcPct val="100000"/>
                    </a:lnSpc>
                    <a:spcBef>
                      <a:spcPct val="0"/>
                    </a:spcBef>
                    <a:spcAft>
                      <a:spcPct val="0"/>
                    </a:spcAft>
                  </a:pPr>
                  <a:r>
                    <a:rPr lang="en-US" sz="490" kern="1200">
                      <a:solidFill>
                        <a:srgbClr val="000000"/>
                      </a:solidFill>
                      <a:latin typeface="+mn-lt"/>
                      <a:ea typeface="Segoe UI" pitchFamily="34" charset="0"/>
                      <a:cs typeface="Segoe UI" pitchFamily="34" charset="0"/>
                    </a:rPr>
                    <a:t>R:255 G:185 B:0</a:t>
                  </a:r>
                </a:p>
              </p:txBody>
            </p:sp>
            <p:sp>
              <p:nvSpPr>
                <p:cNvPr id="34" name="Rectangle 33"/>
                <p:cNvSpPr/>
                <p:nvPr userDrawn="1"/>
              </p:nvSpPr>
              <p:spPr bwMode="auto">
                <a:xfrm>
                  <a:off x="6309686" y="4543426"/>
                  <a:ext cx="869930" cy="289766"/>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Orange</a:t>
                  </a:r>
                </a:p>
                <a:p>
                  <a:pPr algn="l" defTabSz="914102" fontAlgn="base">
                    <a:lnSpc>
                      <a:spcPct val="100000"/>
                    </a:lnSpc>
                    <a:spcBef>
                      <a:spcPct val="0"/>
                    </a:spcBef>
                    <a:spcAft>
                      <a:spcPct val="0"/>
                    </a:spcAft>
                  </a:pPr>
                  <a:r>
                    <a:rPr lang="en-US" sz="490">
                      <a:gradFill>
                        <a:gsLst>
                          <a:gs pos="2092">
                            <a:srgbClr val="F8F8F8"/>
                          </a:gs>
                          <a:gs pos="10042">
                            <a:srgbClr val="F8F8F8"/>
                          </a:gs>
                        </a:gsLst>
                        <a:lin ang="5400000" scaled="0"/>
                      </a:gradFill>
                      <a:ea typeface="Segoe UI" pitchFamily="34" charset="0"/>
                      <a:cs typeface="Segoe UI" pitchFamily="34" charset="0"/>
                    </a:rPr>
                    <a:t>R:</a:t>
                  </a:r>
                  <a:r>
                    <a:rPr lang="en-US" sz="490" baseline="0">
                      <a:gradFill>
                        <a:gsLst>
                          <a:gs pos="2092">
                            <a:srgbClr val="F8F8F8"/>
                          </a:gs>
                          <a:gs pos="10042">
                            <a:srgbClr val="F8F8F8"/>
                          </a:gs>
                        </a:gsLst>
                        <a:lin ang="5400000" scaled="0"/>
                      </a:gradFill>
                      <a:ea typeface="Segoe UI" pitchFamily="34" charset="0"/>
                      <a:cs typeface="Segoe UI" pitchFamily="34" charset="0"/>
                    </a:rPr>
                    <a:t>216 G:59 B:1</a:t>
                  </a:r>
                </a:p>
              </p:txBody>
            </p:sp>
            <p:sp>
              <p:nvSpPr>
                <p:cNvPr id="35" name="Rectangle 34"/>
                <p:cNvSpPr/>
                <p:nvPr userDrawn="1"/>
              </p:nvSpPr>
              <p:spPr bwMode="auto">
                <a:xfrm>
                  <a:off x="3254158" y="4203959"/>
                  <a:ext cx="869930" cy="289766"/>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Teal</a:t>
                  </a:r>
                </a:p>
                <a:p>
                  <a:pPr algn="l" defTabSz="914102" fontAlgn="base">
                    <a:lnSpc>
                      <a:spcPct val="100000"/>
                    </a:lnSpc>
                    <a:spcBef>
                      <a:spcPct val="0"/>
                    </a:spcBef>
                    <a:spcAft>
                      <a:spcPct val="0"/>
                    </a:spcAft>
                  </a:pPr>
                  <a:r>
                    <a:rPr lang="en-US" sz="490">
                      <a:gradFill>
                        <a:gsLst>
                          <a:gs pos="2092">
                            <a:srgbClr val="F8F8F8"/>
                          </a:gs>
                          <a:gs pos="10042">
                            <a:srgbClr val="F8F8F8"/>
                          </a:gs>
                        </a:gsLst>
                        <a:lin ang="5400000" scaled="0"/>
                      </a:gradFill>
                      <a:ea typeface="Segoe UI" pitchFamily="34" charset="0"/>
                      <a:cs typeface="Segoe UI" pitchFamily="34" charset="0"/>
                    </a:rPr>
                    <a:t>R:0</a:t>
                  </a:r>
                  <a:r>
                    <a:rPr lang="en-US" sz="490" baseline="0">
                      <a:gradFill>
                        <a:gsLst>
                          <a:gs pos="2092">
                            <a:srgbClr val="F8F8F8"/>
                          </a:gs>
                          <a:gs pos="10042">
                            <a:srgbClr val="F8F8F8"/>
                          </a:gs>
                        </a:gsLst>
                        <a:lin ang="5400000" scaled="0"/>
                      </a:gradFill>
                      <a:ea typeface="Segoe UI" pitchFamily="34" charset="0"/>
                      <a:cs typeface="Segoe UI" pitchFamily="34" charset="0"/>
                    </a:rPr>
                    <a:t> G:130 B:114</a:t>
                  </a:r>
                  <a:endParaRPr lang="en-US" sz="490">
                    <a:gradFill>
                      <a:gsLst>
                        <a:gs pos="2092">
                          <a:srgbClr val="F8F8F8"/>
                        </a:gs>
                        <a:gs pos="10042">
                          <a:srgbClr val="F8F8F8"/>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7813" y="258334"/>
                <a:ext cx="843944" cy="326834"/>
              </a:xfrm>
              <a:prstGeom prst="rect">
                <a:avLst/>
              </a:prstGeom>
              <a:noFill/>
            </p:spPr>
            <p:txBody>
              <a:bodyPr wrap="none" lIns="0" tIns="91440" rIns="182880" bIns="91440" rtlCol="0">
                <a:spAutoFit/>
              </a:bodyPr>
              <a:lstStyle/>
              <a:p>
                <a:pPr>
                  <a:lnSpc>
                    <a:spcPct val="90000"/>
                  </a:lnSpc>
                  <a:spcAft>
                    <a:spcPts val="588"/>
                  </a:spcAft>
                </a:pPr>
                <a:r>
                  <a:rPr lang="en-US" sz="980">
                    <a:gradFill>
                      <a:gsLst>
                        <a:gs pos="2917">
                          <a:schemeClr val="tx1"/>
                        </a:gs>
                        <a:gs pos="30000">
                          <a:schemeClr val="tx1"/>
                        </a:gs>
                      </a:gsLst>
                      <a:lin ang="5400000" scaled="0"/>
                    </a:gradFill>
                  </a:rPr>
                  <a:t>Main colors</a:t>
                </a:r>
              </a:p>
            </p:txBody>
          </p:sp>
          <p:sp>
            <p:nvSpPr>
              <p:cNvPr id="32" name="TextBox 31"/>
              <p:cNvSpPr txBox="1"/>
              <p:nvPr userDrawn="1"/>
            </p:nvSpPr>
            <p:spPr>
              <a:xfrm rot="5400000">
                <a:off x="11746691" y="4228746"/>
                <a:ext cx="2647253" cy="326834"/>
              </a:xfrm>
              <a:prstGeom prst="rect">
                <a:avLst/>
              </a:prstGeom>
              <a:noFill/>
            </p:spPr>
            <p:txBody>
              <a:bodyPr wrap="none" lIns="0" tIns="91440" rIns="182880" bIns="91440" rtlCol="0">
                <a:spAutoFit/>
              </a:bodyPr>
              <a:lstStyle/>
              <a:p>
                <a:pPr>
                  <a:lnSpc>
                    <a:spcPct val="90000"/>
                  </a:lnSpc>
                  <a:spcAft>
                    <a:spcPts val="588"/>
                  </a:spcAft>
                </a:pPr>
                <a:r>
                  <a:rPr lang="en-US" sz="980">
                    <a:gradFill>
                      <a:gsLst>
                        <a:gs pos="2917">
                          <a:schemeClr val="tx1"/>
                        </a:gs>
                        <a:gs pos="30000">
                          <a:schemeClr val="tx1"/>
                        </a:gs>
                      </a:gsLst>
                      <a:lin ang="5400000" scaled="0"/>
                    </a:gradFill>
                  </a:rPr>
                  <a:t>Secondary colors (use only when</a:t>
                </a:r>
                <a:r>
                  <a:rPr lang="en-US" sz="980" baseline="0">
                    <a:gradFill>
                      <a:gsLst>
                        <a:gs pos="2917">
                          <a:schemeClr val="tx1"/>
                        </a:gs>
                        <a:gs pos="30000">
                          <a:schemeClr val="tx1"/>
                        </a:gs>
                      </a:gsLst>
                      <a:lin ang="5400000" scaled="0"/>
                    </a:gradFill>
                  </a:rPr>
                  <a:t> necessary)</a:t>
                </a:r>
                <a:endParaRPr lang="en-US" sz="980">
                  <a:gradFill>
                    <a:gsLst>
                      <a:gs pos="2917">
                        <a:schemeClr val="tx1"/>
                      </a:gs>
                      <a:gs pos="30000">
                        <a:schemeClr val="tx1"/>
                      </a:gs>
                    </a:gsLst>
                    <a:lin ang="5400000" scaled="0"/>
                  </a:gradFill>
                </a:endParaRPr>
              </a:p>
            </p:txBody>
          </p:sp>
        </p:grpSp>
        <p:sp>
          <p:nvSpPr>
            <p:cNvPr id="19" name="Rectangle 18"/>
            <p:cNvSpPr/>
            <p:nvPr userDrawn="1"/>
          </p:nvSpPr>
          <p:spPr bwMode="auto">
            <a:xfrm rot="5400000">
              <a:off x="12328885" y="3356233"/>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a:gradFill>
                    <a:gsLst>
                      <a:gs pos="7965">
                        <a:srgbClr val="000000"/>
                      </a:gs>
                      <a:gs pos="28319">
                        <a:srgbClr val="000000"/>
                      </a:gs>
                    </a:gsLst>
                    <a:lin ang="5400000" scaled="0"/>
                  </a:gradFill>
                  <a:latin typeface="+mn-lt"/>
                  <a:ea typeface="Segoe UI" pitchFamily="34" charset="0"/>
                  <a:cs typeface="Segoe UI" pitchFamily="34" charset="0"/>
                </a:rPr>
                <a:t>Cyan</a:t>
              </a:r>
            </a:p>
            <a:p>
              <a:pPr algn="l" defTabSz="914102" fontAlgn="base">
                <a:lnSpc>
                  <a:spcPct val="100000"/>
                </a:lnSpc>
                <a:spcBef>
                  <a:spcPct val="0"/>
                </a:spcBef>
                <a:spcAft>
                  <a:spcPct val="0"/>
                </a:spcAft>
              </a:pPr>
              <a:r>
                <a:rPr lang="en-US" sz="490">
                  <a:gradFill>
                    <a:gsLst>
                      <a:gs pos="7965">
                        <a:srgbClr val="000000"/>
                      </a:gs>
                      <a:gs pos="28319">
                        <a:srgbClr val="000000"/>
                      </a:gs>
                    </a:gsLst>
                    <a:lin ang="5400000" scaled="0"/>
                  </a:gradFill>
                  <a:ea typeface="Segoe UI" pitchFamily="34" charset="0"/>
                  <a:cs typeface="Segoe UI" pitchFamily="34" charset="0"/>
                </a:rPr>
                <a:t>R:</a:t>
              </a:r>
              <a:r>
                <a:rPr lang="en-US" sz="490" baseline="0">
                  <a:gradFill>
                    <a:gsLst>
                      <a:gs pos="7965">
                        <a:srgbClr val="000000"/>
                      </a:gs>
                      <a:gs pos="28319">
                        <a:srgbClr val="000000"/>
                      </a:gs>
                    </a:gsLst>
                    <a:lin ang="5400000" scaled="0"/>
                  </a:gradFill>
                  <a:ea typeface="Segoe UI" pitchFamily="34" charset="0"/>
                  <a:cs typeface="Segoe UI" pitchFamily="34" charset="0"/>
                </a:rPr>
                <a:t>0 G:188 B:242</a:t>
              </a:r>
              <a:endParaRPr lang="en-US" sz="490">
                <a:gradFill>
                  <a:gsLst>
                    <a:gs pos="7965">
                      <a:srgbClr val="000000"/>
                    </a:gs>
                    <a:gs pos="28319">
                      <a:srgbClr val="000000"/>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991598942"/>
      </p:ext>
    </p:extLst>
  </p:cSld>
  <p:clrMap bg1="lt1" tx1="dk1" bg2="lt2" tx2="dk2" accent1="accent1" accent2="accent2" accent3="accent3" accent4="accent4" accent5="accent5" accent6="accent6" hlink="hlink" folHlink="folHlink"/>
  <p:sldLayoutIdLst>
    <p:sldLayoutId id="2147483806" r:id="rId1"/>
    <p:sldLayoutId id="2147483815" r:id="rId2"/>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hyperlink" Target="https://unsplash.com/search/photos/record-scratch?utm_source=unsplash&amp;utm_medium=referral&amp;utm_content=creditCopyText" TargetMode="External"/><Relationship Id="rId4" Type="http://schemas.openxmlformats.org/officeDocument/2006/relationships/hyperlink" Target="https://unsplash.com/@luana_dmc?utm_source=unsplash&amp;utm_medium=referral&amp;utm_content=creditCopyText"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21.sv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19.svg"/><Relationship Id="rId10" Type="http://schemas.openxmlformats.org/officeDocument/2006/relationships/image" Target="../media/image26.png"/><Relationship Id="rId4" Type="http://schemas.openxmlformats.org/officeDocument/2006/relationships/image" Target="../media/image18.png"/><Relationship Id="rId9" Type="http://schemas.openxmlformats.org/officeDocument/2006/relationships/image" Target="../media/image25.png"/><Relationship Id="rId14" Type="http://schemas.openxmlformats.org/officeDocument/2006/relationships/image" Target="../media/image30.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33.png"/><Relationship Id="rId4" Type="http://schemas.openxmlformats.org/officeDocument/2006/relationships/image" Target="../media/image32.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image" Target="../media/image34.tmp"/><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unsplash.com/@camylla93?utm_source=unsplash&amp;utm_medium=referral&amp;utm_content=creditCopyText" TargetMode="External"/><Relationship Id="rId2" Type="http://schemas.openxmlformats.org/officeDocument/2006/relationships/image" Target="../media/image3.1"/><Relationship Id="rId1" Type="http://schemas.openxmlformats.org/officeDocument/2006/relationships/slideLayout" Target="../slideLayouts/slideLayout9.xml"/><Relationship Id="rId4" Type="http://schemas.openxmlformats.org/officeDocument/2006/relationships/hyperlink" Target="https://unsplash.com/search/photos/questions?utm_source=unsplash&amp;utm_medium=referral&amp;utm_content=creditCopyText" TargetMode="Externa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hyperlink" Target="https://meetup.com/pro/dotnet"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www.dotnetconf.net/" TargetMode="Externa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tmp"/><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1.png"/><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3.png"/><Relationship Id="rId10" Type="http://schemas.openxmlformats.org/officeDocument/2006/relationships/image" Target="../media/image43.png"/><Relationship Id="rId4" Type="http://schemas.openxmlformats.org/officeDocument/2006/relationships/image" Target="../media/image22.png"/><Relationship Id="rId9" Type="http://schemas.openxmlformats.org/officeDocument/2006/relationships/image" Target="../media/image42.png"/></Relationships>
</file>

<file path=ppt/slides/_rels/slide39.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image" Target="../media/image45.tmp"/><Relationship Id="rId1" Type="http://schemas.openxmlformats.org/officeDocument/2006/relationships/slideLayout" Target="../slideLayouts/slideLayout12.xml"/><Relationship Id="rId6" Type="http://schemas.openxmlformats.org/officeDocument/2006/relationships/image" Target="../media/image49.tmp"/><Relationship Id="rId5" Type="http://schemas.openxmlformats.org/officeDocument/2006/relationships/image" Target="../media/image48.tmp"/><Relationship Id="rId4" Type="http://schemas.openxmlformats.org/officeDocument/2006/relationships/image" Target="../media/image47.tmp"/></Relationships>
</file>

<file path=ppt/slides/_rels/slide41.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image" Target="../media/image50.tmp"/><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4.xml.rels><?xml version="1.0" encoding="UTF-8" standalone="yes"?>
<Relationships xmlns="http://schemas.openxmlformats.org/package/2006/relationships"><Relationship Id="rId2" Type="http://schemas.openxmlformats.org/officeDocument/2006/relationships/image" Target="../media/image66.tmp"/><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7.tmp"/><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8.tmp"/><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78.sv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hyperlink" Target="https://raw.githubusercontent.com/cncf/velocity/master/charts/top30_20170801_20180801.png" TargetMode="External"/><Relationship Id="rId4" Type="http://schemas.openxmlformats.org/officeDocument/2006/relationships/hyperlink" Target="https://www.cncf.io/blog/2017/06/05/30-highest-velocity-open-source-project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techempower.com/benchmarks/#section=data-r16&amp;hw=ph&amp;test=plaintext"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10.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hyperlink" Target="https://unsplash.com/@camylla93?utm_source=unsplash&amp;utm_medium=referral&amp;utm_content=creditCopyText" TargetMode="External"/><Relationship Id="rId2" Type="http://schemas.openxmlformats.org/officeDocument/2006/relationships/image" Target="../media/image3.1"/><Relationship Id="rId1" Type="http://schemas.openxmlformats.org/officeDocument/2006/relationships/slideLayout" Target="../slideLayouts/slideLayout9.xml"/><Relationship Id="rId4" Type="http://schemas.openxmlformats.org/officeDocument/2006/relationships/hyperlink" Target="https://unsplash.com/search/photos/questions?utm_source=unsplash&amp;utm_medium=referral&amp;utm_content=creditCopyTex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9"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10" name="Oval 9">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1"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3" name="Subtitle 2"/>
          <p:cNvSpPr>
            <a:spLocks noGrp="1"/>
          </p:cNvSpPr>
          <p:nvPr>
            <p:ph type="subTitle" idx="1"/>
          </p:nvPr>
        </p:nvSpPr>
        <p:spPr>
          <a:xfrm>
            <a:off x="282575" y="5978652"/>
            <a:ext cx="11626850" cy="762000"/>
          </a:xfrm>
        </p:spPr>
        <p:txBody>
          <a:bodyPr>
            <a:noAutofit/>
          </a:bodyPr>
          <a:lstStyle/>
          <a:p>
            <a:r>
              <a:rPr lang="en-US" sz="3600" dirty="0"/>
              <a:t>Jon Galloway | @jongalloway | jon@dotnetfoundation.org</a:t>
            </a:r>
            <a:endParaRPr lang="en-US" sz="4800" dirty="0"/>
          </a:p>
        </p:txBody>
      </p:sp>
      <p:sp>
        <p:nvSpPr>
          <p:cNvPr id="13" name="Rectangle 12">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945221" y="2776538"/>
            <a:ext cx="10346077" cy="1381188"/>
          </a:xfrm>
        </p:spPr>
        <p:txBody>
          <a:bodyPr anchor="ctr">
            <a:normAutofit/>
          </a:bodyPr>
          <a:lstStyle/>
          <a:p>
            <a:r>
              <a:rPr lang="en-US" sz="5400" dirty="0">
                <a:solidFill>
                  <a:schemeClr val="bg2"/>
                </a:solidFill>
              </a:rPr>
              <a:t>Open Source Software Foundations</a:t>
            </a:r>
          </a:p>
        </p:txBody>
      </p:sp>
      <p:sp>
        <p:nvSpPr>
          <p:cNvPr id="14" name="Subtitle 2">
            <a:extLst>
              <a:ext uri="{FF2B5EF4-FFF2-40B4-BE49-F238E27FC236}">
                <a16:creationId xmlns:a16="http://schemas.microsoft.com/office/drawing/2014/main" id="{640F8E24-C2D1-497C-B84B-B1E32B534B41}"/>
              </a:ext>
            </a:extLst>
          </p:cNvPr>
          <p:cNvSpPr txBox="1">
            <a:spLocks/>
          </p:cNvSpPr>
          <p:nvPr/>
        </p:nvSpPr>
        <p:spPr>
          <a:xfrm>
            <a:off x="219217" y="1883569"/>
            <a:ext cx="11626850" cy="762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dirty="0"/>
              <a:t>why you should care about</a:t>
            </a:r>
            <a:endParaRPr lang="en-US" sz="4800" dirty="0"/>
          </a:p>
        </p:txBody>
      </p:sp>
    </p:spTree>
    <p:extLst>
      <p:ext uri="{BB962C8B-B14F-4D97-AF65-F5344CB8AC3E}">
        <p14:creationId xmlns:p14="http://schemas.microsoft.com/office/powerpoint/2010/main" val="191625329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3305" y="1174652"/>
            <a:ext cx="12655575" cy="57536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https://en.wikipedia.org/wiki/List_of_free_and_open-source_software_organizations</a:t>
            </a:r>
          </a:p>
        </p:txBody>
      </p:sp>
      <p:sp>
        <p:nvSpPr>
          <p:cNvPr id="2" name="Title 1"/>
          <p:cNvSpPr>
            <a:spLocks noGrp="1"/>
          </p:cNvSpPr>
          <p:nvPr>
            <p:ph type="title"/>
          </p:nvPr>
        </p:nvSpPr>
        <p:spPr>
          <a:xfrm>
            <a:off x="205153" y="0"/>
            <a:ext cx="10515600" cy="1325563"/>
          </a:xfrm>
        </p:spPr>
        <p:txBody>
          <a:bodyPr/>
          <a:lstStyle/>
          <a:p>
            <a:r>
              <a:rPr lang="en-US" dirty="0"/>
              <a:t>Let’s ask Prof. Wikipedia</a:t>
            </a:r>
          </a:p>
        </p:txBody>
      </p:sp>
      <p:pic>
        <p:nvPicPr>
          <p:cNvPr id="7" name="Content Placeholder 6" descr="Screen Clipping"/>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14656" y="1374800"/>
            <a:ext cx="9760864" cy="4162264"/>
          </a:xfrm>
        </p:spPr>
      </p:pic>
      <p:pic>
        <p:nvPicPr>
          <p:cNvPr id="3074" name="Picture 2" descr="Image result for professo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61961" y="1652954"/>
            <a:ext cx="4330309" cy="520504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wikipedia logo"/>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flipH="1">
            <a:off x="10318914" y="1603717"/>
            <a:ext cx="2273356" cy="207498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4656" y="6339171"/>
            <a:ext cx="11125430" cy="369332"/>
          </a:xfrm>
          <a:prstGeom prst="rect">
            <a:avLst/>
          </a:prstGeom>
          <a:noFill/>
        </p:spPr>
        <p:txBody>
          <a:bodyPr wrap="square" rtlCol="0">
            <a:spAutoFit/>
          </a:bodyPr>
          <a:lstStyle/>
          <a:p>
            <a:r>
              <a:rPr lang="en-US" dirty="0"/>
              <a:t>https://en.wikipedia.org/wiki/List_of_free_and_open-source_software_organizations</a:t>
            </a:r>
          </a:p>
        </p:txBody>
      </p:sp>
    </p:spTree>
    <p:extLst>
      <p:ext uri="{BB962C8B-B14F-4D97-AF65-F5344CB8AC3E}">
        <p14:creationId xmlns:p14="http://schemas.microsoft.com/office/powerpoint/2010/main" val="2098638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3257" y="965198"/>
            <a:ext cx="6766078" cy="4927601"/>
          </a:xfrm>
        </p:spPr>
        <p:txBody>
          <a:bodyPr vert="horz" lIns="91440" tIns="45720" rIns="91440" bIns="45720" rtlCol="0" anchor="ctr">
            <a:normAutofit/>
          </a:bodyPr>
          <a:lstStyle/>
          <a:p>
            <a:pPr algn="r"/>
            <a:r>
              <a:rPr lang="en-US" kern="1200">
                <a:solidFill>
                  <a:schemeClr val="tx1"/>
                </a:solidFill>
                <a:latin typeface="+mj-lt"/>
                <a:ea typeface="+mj-ea"/>
                <a:cs typeface="+mj-cs"/>
              </a:rPr>
              <a:t>What Problems Do Open Source Software Foundations Solve?</a:t>
            </a:r>
          </a:p>
        </p:txBody>
      </p:sp>
      <p:sp>
        <p:nvSpPr>
          <p:cNvPr id="7" name="Rectangle 6">
            <a:extLst>
              <a:ext uri="{FF2B5EF4-FFF2-40B4-BE49-F238E27FC236}">
                <a16:creationId xmlns:a16="http://schemas.microsoft.com/office/drawing/2014/main" id="{793EF0C2-EE57-40DD-B754-BF1477FAB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0"/>
            <a:ext cx="407213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0253877"/>
      </p:ext>
    </p:extLst>
  </p:cSld>
  <p:clrMapOvr>
    <a:overrideClrMapping bg1="dk1" tx1="lt1" bg2="dk2" tx2="lt2" accent1="accent1" accent2="accent2" accent3="accent3" accent4="accent4" accent5="accent5" accent6="accent6" hlink="hlink" folHlink="folHlink"/>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ommitstrip.com/wp-content/uploads/2014/05/Strip-Vision-Open-source-650-finalenglish.jpg">
            <a:extLst>
              <a:ext uri="{FF2B5EF4-FFF2-40B4-BE49-F238E27FC236}">
                <a16:creationId xmlns:a16="http://schemas.microsoft.com/office/drawing/2014/main" id="{355757C1-4419-454E-8A51-CB5ECA82ED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445976" y="318499"/>
            <a:ext cx="9300047" cy="56199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www.commitstrip.com/wp-content/uploads/2014/05/Strip-Vision-Open-source-650-finalenglish.jpg">
            <a:extLst>
              <a:ext uri="{FF2B5EF4-FFF2-40B4-BE49-F238E27FC236}">
                <a16:creationId xmlns:a16="http://schemas.microsoft.com/office/drawing/2014/main" id="{859D6C7F-7980-4C87-BD7F-0657EEA776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05" t="12534" r="6072" b="23274"/>
          <a:stretch/>
        </p:blipFill>
        <p:spPr bwMode="auto">
          <a:xfrm>
            <a:off x="7467599" y="5938463"/>
            <a:ext cx="2159001" cy="36933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8E53A7E-2EF1-4FF0-AEBC-EE7FC10F241F}"/>
              </a:ext>
            </a:extLst>
          </p:cNvPr>
          <p:cNvSpPr/>
          <p:nvPr/>
        </p:nvSpPr>
        <p:spPr>
          <a:xfrm>
            <a:off x="701226" y="6488668"/>
            <a:ext cx="10887523" cy="369332"/>
          </a:xfrm>
          <a:prstGeom prst="rect">
            <a:avLst/>
          </a:prstGeom>
        </p:spPr>
        <p:txBody>
          <a:bodyPr wrap="square">
            <a:spAutoFit/>
          </a:bodyPr>
          <a:lstStyle/>
          <a:p>
            <a:r>
              <a:rPr lang="en-US" dirty="0">
                <a:solidFill>
                  <a:schemeClr val="bg1">
                    <a:lumMod val="50000"/>
                  </a:schemeClr>
                </a:solidFill>
              </a:rPr>
              <a:t>http://www.commitstrip.com/en/2014/05/07/the-truth-behind-open-source-apps/ - used with permission</a:t>
            </a:r>
          </a:p>
        </p:txBody>
      </p:sp>
    </p:spTree>
    <p:extLst>
      <p:ext uri="{BB962C8B-B14F-4D97-AF65-F5344CB8AC3E}">
        <p14:creationId xmlns:p14="http://schemas.microsoft.com/office/powerpoint/2010/main" val="1436870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ommitstrip.com/wp-content/uploads/2014/05/Strip-Vision-Open-source-650-finalenglish.jpg">
            <a:extLst>
              <a:ext uri="{FF2B5EF4-FFF2-40B4-BE49-F238E27FC236}">
                <a16:creationId xmlns:a16="http://schemas.microsoft.com/office/drawing/2014/main" id="{355757C1-4419-454E-8A51-CB5ECA82ED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10" b="15366"/>
          <a:stretch/>
        </p:blipFill>
        <p:spPr bwMode="auto">
          <a:xfrm>
            <a:off x="1533485" y="303089"/>
            <a:ext cx="9032915" cy="54563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www.commitstrip.com/wp-content/uploads/2014/05/Strip-Vision-Open-source-650-finalenglish.jpg">
            <a:extLst>
              <a:ext uri="{FF2B5EF4-FFF2-40B4-BE49-F238E27FC236}">
                <a16:creationId xmlns:a16="http://schemas.microsoft.com/office/drawing/2014/main" id="{6AFC04E2-A652-4B73-B086-F721D432FE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05" t="12534" r="6072" b="23274"/>
          <a:stretch/>
        </p:blipFill>
        <p:spPr bwMode="auto">
          <a:xfrm>
            <a:off x="7467599" y="5938463"/>
            <a:ext cx="2159001" cy="3693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92FDDAA-A0B6-475B-944B-72C13EADB026}"/>
              </a:ext>
            </a:extLst>
          </p:cNvPr>
          <p:cNvSpPr/>
          <p:nvPr/>
        </p:nvSpPr>
        <p:spPr>
          <a:xfrm>
            <a:off x="701226" y="6488668"/>
            <a:ext cx="10887523" cy="369332"/>
          </a:xfrm>
          <a:prstGeom prst="rect">
            <a:avLst/>
          </a:prstGeom>
        </p:spPr>
        <p:txBody>
          <a:bodyPr wrap="square">
            <a:spAutoFit/>
          </a:bodyPr>
          <a:lstStyle/>
          <a:p>
            <a:r>
              <a:rPr lang="en-US" dirty="0">
                <a:solidFill>
                  <a:schemeClr val="bg1">
                    <a:lumMod val="50000"/>
                  </a:schemeClr>
                </a:solidFill>
              </a:rPr>
              <a:t>http://www.commitstrip.com/en/2014/05/07/the-truth-behind-open-source-apps/ - used with permission</a:t>
            </a:r>
          </a:p>
        </p:txBody>
      </p:sp>
    </p:spTree>
    <p:extLst>
      <p:ext uri="{BB962C8B-B14F-4D97-AF65-F5344CB8AC3E}">
        <p14:creationId xmlns:p14="http://schemas.microsoft.com/office/powerpoint/2010/main" val="1386355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social media post&#10;&#10;Description automatically generated">
            <a:extLst>
              <a:ext uri="{FF2B5EF4-FFF2-40B4-BE49-F238E27FC236}">
                <a16:creationId xmlns:a16="http://schemas.microsoft.com/office/drawing/2014/main" id="{C694ACC6-C8D8-41D9-BCFC-B77774598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74" y="1416829"/>
            <a:ext cx="12120651" cy="4024342"/>
          </a:xfrm>
          <a:prstGeom prst="rect">
            <a:avLst/>
          </a:prstGeom>
        </p:spPr>
      </p:pic>
    </p:spTree>
    <p:extLst>
      <p:ext uri="{BB962C8B-B14F-4D97-AF65-F5344CB8AC3E}">
        <p14:creationId xmlns:p14="http://schemas.microsoft.com/office/powerpoint/2010/main" val="2266490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Freeform: Shape 8">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10">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FFA7C6F4-D06D-4D09-98F6-EE3C17F50567}"/>
              </a:ext>
            </a:extLst>
          </p:cNvPr>
          <p:cNvSpPr>
            <a:spLocks noGrp="1"/>
          </p:cNvSpPr>
          <p:nvPr>
            <p:ph type="title" idx="4294967295"/>
          </p:nvPr>
        </p:nvSpPr>
        <p:spPr>
          <a:xfrm>
            <a:off x="2555631" y="1441938"/>
            <a:ext cx="7080738" cy="3974124"/>
          </a:xfrm>
        </p:spPr>
        <p:txBody>
          <a:bodyPr vert="horz" lIns="91440" tIns="45720" rIns="91440" bIns="45720" rtlCol="0" anchor="ctr">
            <a:normAutofit/>
          </a:bodyPr>
          <a:lstStyle/>
          <a:p>
            <a:pPr algn="ctr"/>
            <a:r>
              <a:rPr lang="en-US" sz="5400" dirty="0">
                <a:solidFill>
                  <a:schemeClr val="bg1">
                    <a:lumMod val="95000"/>
                    <a:lumOff val="5000"/>
                  </a:schemeClr>
                </a:solidFill>
              </a:rPr>
              <a:t>Open Source Sustainability</a:t>
            </a:r>
          </a:p>
        </p:txBody>
      </p:sp>
    </p:spTree>
    <p:extLst>
      <p:ext uri="{BB962C8B-B14F-4D97-AF65-F5344CB8AC3E}">
        <p14:creationId xmlns:p14="http://schemas.microsoft.com/office/powerpoint/2010/main" val="4103639729"/>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Freeform: Shape 8">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10">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FFA7C6F4-D06D-4D09-98F6-EE3C17F50567}"/>
              </a:ext>
            </a:extLst>
          </p:cNvPr>
          <p:cNvSpPr>
            <a:spLocks noGrp="1"/>
          </p:cNvSpPr>
          <p:nvPr>
            <p:ph type="title" idx="4294967295"/>
          </p:nvPr>
        </p:nvSpPr>
        <p:spPr>
          <a:xfrm>
            <a:off x="2555631" y="1441938"/>
            <a:ext cx="7080738" cy="3974124"/>
          </a:xfrm>
        </p:spPr>
        <p:txBody>
          <a:bodyPr vert="horz" lIns="91440" tIns="45720" rIns="91440" bIns="45720" rtlCol="0" anchor="ctr">
            <a:normAutofit/>
          </a:bodyPr>
          <a:lstStyle/>
          <a:p>
            <a:pPr algn="ctr"/>
            <a:r>
              <a:rPr lang="en-US" sz="5400" dirty="0">
                <a:solidFill>
                  <a:schemeClr val="bg1"/>
                </a:solidFill>
              </a:rPr>
              <a:t>Make Sure </a:t>
            </a:r>
            <a:br>
              <a:rPr lang="en-US" sz="5400" dirty="0">
                <a:solidFill>
                  <a:schemeClr val="bg1"/>
                </a:solidFill>
              </a:rPr>
            </a:br>
            <a:r>
              <a:rPr lang="en-US" sz="5400" dirty="0">
                <a:solidFill>
                  <a:schemeClr val="bg1"/>
                </a:solidFill>
              </a:rPr>
              <a:t>You Can Depend On Open Source Projects </a:t>
            </a:r>
            <a:br>
              <a:rPr lang="en-US" sz="5400" dirty="0">
                <a:solidFill>
                  <a:schemeClr val="bg1"/>
                </a:solidFill>
              </a:rPr>
            </a:br>
            <a:r>
              <a:rPr lang="en-US" sz="5400" dirty="0">
                <a:solidFill>
                  <a:schemeClr val="bg1"/>
                </a:solidFill>
              </a:rPr>
              <a:t>You Care About</a:t>
            </a:r>
          </a:p>
        </p:txBody>
      </p:sp>
    </p:spTree>
    <p:extLst>
      <p:ext uri="{BB962C8B-B14F-4D97-AF65-F5344CB8AC3E}">
        <p14:creationId xmlns:p14="http://schemas.microsoft.com/office/powerpoint/2010/main" val="20965337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36113B1-40FB-4CE8-ACC5-8A02CC88D9CE}"/>
              </a:ext>
            </a:extLst>
          </p:cNvPr>
          <p:cNvSpPr>
            <a:spLocks noGrp="1"/>
          </p:cNvSpPr>
          <p:nvPr>
            <p:ph type="subTitle" idx="1"/>
          </p:nvPr>
        </p:nvSpPr>
        <p:spPr>
          <a:xfrm>
            <a:off x="548640" y="6176426"/>
            <a:ext cx="11134578" cy="681574"/>
          </a:xfrm>
        </p:spPr>
        <p:txBody>
          <a:bodyPr>
            <a:normAutofit/>
          </a:bodyPr>
          <a:lstStyle/>
          <a:p>
            <a:r>
              <a:rPr lang="en-US" sz="3600" dirty="0">
                <a:solidFill>
                  <a:srgbClr val="68217A"/>
                </a:solidFill>
              </a:rPr>
              <a:t>[Case Study]</a:t>
            </a:r>
          </a:p>
        </p:txBody>
      </p:sp>
      <p:pic>
        <p:nvPicPr>
          <p:cNvPr id="16" name="Graphic 15">
            <a:extLst>
              <a:ext uri="{FF2B5EF4-FFF2-40B4-BE49-F238E27FC236}">
                <a16:creationId xmlns:a16="http://schemas.microsoft.com/office/drawing/2014/main" id="{39574B64-01F6-499F-B076-3AA47BBCD1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57256" y="316525"/>
            <a:ext cx="5677485" cy="5677485"/>
          </a:xfrm>
          <a:prstGeom prst="rect">
            <a:avLst/>
          </a:prstGeom>
        </p:spPr>
      </p:pic>
    </p:spTree>
    <p:extLst>
      <p:ext uri="{BB962C8B-B14F-4D97-AF65-F5344CB8AC3E}">
        <p14:creationId xmlns:p14="http://schemas.microsoft.com/office/powerpoint/2010/main" val="312733902"/>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FA7C6F4-D06D-4D09-98F6-EE3C17F50567}"/>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a:solidFill>
                  <a:schemeClr val="tx1"/>
                </a:solidFill>
                <a:latin typeface="+mj-lt"/>
                <a:ea typeface="+mj-ea"/>
                <a:cs typeface="+mj-cs"/>
              </a:rPr>
              <a:t>Collaboration</a:t>
            </a:r>
          </a:p>
        </p:txBody>
      </p:sp>
      <p:cxnSp>
        <p:nvCxnSpPr>
          <p:cNvPr id="13" name="Straight Connector 12">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9309841"/>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1BC4A2-0C0F-4DE1-9989-2ED92619B57A}"/>
              </a:ext>
            </a:extLst>
          </p:cNvPr>
          <p:cNvSpPr/>
          <p:nvPr/>
        </p:nvSpPr>
        <p:spPr>
          <a:xfrm>
            <a:off x="0" y="-77056"/>
            <a:ext cx="4533900" cy="6935056"/>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7F12EA-D4BA-4E3A-BC87-FD7CD994D20B}"/>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Before:</a:t>
            </a:r>
            <a:br>
              <a:rPr lang="en-US" dirty="0">
                <a:solidFill>
                  <a:srgbClr val="FFFFFF"/>
                </a:solidFill>
              </a:rPr>
            </a:br>
            <a:r>
              <a:rPr lang="en-US" dirty="0">
                <a:solidFill>
                  <a:srgbClr val="FFFFFF"/>
                </a:solidFill>
              </a:rPr>
              <a:t> </a:t>
            </a:r>
            <a:br>
              <a:rPr lang="en-US" dirty="0">
                <a:solidFill>
                  <a:srgbClr val="FFFFFF"/>
                </a:solidFill>
              </a:rPr>
            </a:br>
            <a:r>
              <a:rPr lang="en-US" dirty="0">
                <a:solidFill>
                  <a:srgbClr val="FFFFFF"/>
                </a:solidFill>
              </a:rPr>
              <a:t>.NET was </a:t>
            </a:r>
            <a:br>
              <a:rPr lang="en-US" dirty="0">
                <a:solidFill>
                  <a:srgbClr val="FFFFFF"/>
                </a:solidFill>
              </a:rPr>
            </a:br>
            <a:r>
              <a:rPr lang="en-US" dirty="0">
                <a:solidFill>
                  <a:srgbClr val="FFFFFF"/>
                </a:solidFill>
              </a:rPr>
              <a:t>a part of Microsoft</a:t>
            </a:r>
          </a:p>
        </p:txBody>
      </p:sp>
      <p:sp>
        <p:nvSpPr>
          <p:cNvPr id="9" name="Oval 8">
            <a:extLst>
              <a:ext uri="{FF2B5EF4-FFF2-40B4-BE49-F238E27FC236}">
                <a16:creationId xmlns:a16="http://schemas.microsoft.com/office/drawing/2014/main" id="{9FA8683D-EDEE-4DEB-B1FE-79BFBEC218A6}"/>
              </a:ext>
            </a:extLst>
          </p:cNvPr>
          <p:cNvSpPr/>
          <p:nvPr/>
        </p:nvSpPr>
        <p:spPr>
          <a:xfrm>
            <a:off x="5542908" y="838200"/>
            <a:ext cx="5676472" cy="5305746"/>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1" name="Rectangle 10">
            <a:extLst>
              <a:ext uri="{FF2B5EF4-FFF2-40B4-BE49-F238E27FC236}">
                <a16:creationId xmlns:a16="http://schemas.microsoft.com/office/drawing/2014/main" id="{36E75E82-3254-4E21-B7D3-07A06034BC66}"/>
              </a:ext>
            </a:extLst>
          </p:cNvPr>
          <p:cNvSpPr/>
          <p:nvPr/>
        </p:nvSpPr>
        <p:spPr>
          <a:xfrm>
            <a:off x="7969827" y="3883630"/>
            <a:ext cx="1002432" cy="1078788"/>
          </a:xfrm>
          <a:prstGeom prst="rect">
            <a:avLst/>
          </a:prstGeom>
          <a:solidFill>
            <a:srgbClr val="6820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Segoe UI" panose="020B0502040204020203" pitchFamily="34" charset="0"/>
                <a:cs typeface="Segoe UI" panose="020B0502040204020203" pitchFamily="34" charset="0"/>
              </a:rPr>
              <a:t>Microsoft</a:t>
            </a:r>
            <a:br>
              <a:rPr lang="en-US" sz="1600" dirty="0">
                <a:latin typeface="Segoe UI" panose="020B0502040204020203" pitchFamily="34" charset="0"/>
                <a:cs typeface="Segoe UI" panose="020B0502040204020203" pitchFamily="34" charset="0"/>
              </a:rPr>
            </a:br>
            <a:r>
              <a:rPr lang="en-US" sz="3200" dirty="0">
                <a:latin typeface="Segoe UI" panose="020B0502040204020203" pitchFamily="34" charset="0"/>
                <a:cs typeface="Segoe UI" panose="020B0502040204020203" pitchFamily="34" charset="0"/>
              </a:rPr>
              <a:t>.</a:t>
            </a:r>
            <a:r>
              <a:rPr lang="en-US" sz="3200" spc="-100" dirty="0">
                <a:latin typeface="Segoe UI" panose="020B0502040204020203" pitchFamily="34" charset="0"/>
                <a:cs typeface="Segoe UI" panose="020B0502040204020203" pitchFamily="34" charset="0"/>
              </a:rPr>
              <a:t>NET</a:t>
            </a:r>
            <a:endParaRPr lang="en-US" spc="-100" dirty="0">
              <a:latin typeface="Segoe UI" panose="020B0502040204020203" pitchFamily="34" charset="0"/>
              <a:cs typeface="Segoe UI" panose="020B0502040204020203" pitchFamily="34" charset="0"/>
            </a:endParaRPr>
          </a:p>
        </p:txBody>
      </p:sp>
      <p:pic>
        <p:nvPicPr>
          <p:cNvPr id="14" name="Graphic 13">
            <a:extLst>
              <a:ext uri="{FF2B5EF4-FFF2-40B4-BE49-F238E27FC236}">
                <a16:creationId xmlns:a16="http://schemas.microsoft.com/office/drawing/2014/main" id="{0EFD9859-690B-4287-951E-A88C9CCB18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82437" y="2295793"/>
            <a:ext cx="3177212" cy="678577"/>
          </a:xfrm>
          <a:prstGeom prst="rect">
            <a:avLst/>
          </a:prstGeom>
        </p:spPr>
      </p:pic>
    </p:spTree>
    <p:extLst>
      <p:ext uri="{BB962C8B-B14F-4D97-AF65-F5344CB8AC3E}">
        <p14:creationId xmlns:p14="http://schemas.microsoft.com/office/powerpoint/2010/main" val="2032752938"/>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900" y="1966913"/>
            <a:ext cx="9144000" cy="2387600"/>
          </a:xfrm>
        </p:spPr>
        <p:txBody>
          <a:bodyPr vert="horz" lIns="91440" tIns="45720" rIns="91440" bIns="45720" rtlCol="0" anchor="b">
            <a:normAutofit/>
          </a:bodyPr>
          <a:lstStyle/>
          <a:p>
            <a:pPr algn="ctr"/>
            <a:r>
              <a:rPr lang="en-US" sz="5400" kern="1200" dirty="0">
                <a:solidFill>
                  <a:schemeClr val="bg1"/>
                </a:solidFill>
                <a:latin typeface="+mj-lt"/>
                <a:ea typeface="+mj-ea"/>
                <a:cs typeface="+mj-cs"/>
              </a:rPr>
              <a:t>*record scratch*</a:t>
            </a:r>
            <a:br>
              <a:rPr lang="en-US" sz="5400" kern="1200" dirty="0">
                <a:solidFill>
                  <a:schemeClr val="bg1"/>
                </a:solidFill>
                <a:latin typeface="+mj-lt"/>
                <a:ea typeface="+mj-ea"/>
                <a:cs typeface="+mj-cs"/>
              </a:rPr>
            </a:br>
            <a:r>
              <a:rPr lang="en-US" sz="5400" kern="1200" dirty="0">
                <a:solidFill>
                  <a:schemeClr val="bg1"/>
                </a:solidFill>
                <a:latin typeface="+mj-lt"/>
                <a:ea typeface="+mj-ea"/>
                <a:cs typeface="+mj-cs"/>
              </a:rPr>
              <a:t>*freeze frame*</a:t>
            </a:r>
          </a:p>
        </p:txBody>
      </p:sp>
      <p:sp>
        <p:nvSpPr>
          <p:cNvPr id="4" name="Rectangle 3">
            <a:extLst>
              <a:ext uri="{FF2B5EF4-FFF2-40B4-BE49-F238E27FC236}">
                <a16:creationId xmlns:a16="http://schemas.microsoft.com/office/drawing/2014/main" id="{B8F345F5-386C-443B-B90D-779530FE59E5}"/>
              </a:ext>
            </a:extLst>
          </p:cNvPr>
          <p:cNvSpPr/>
          <p:nvPr/>
        </p:nvSpPr>
        <p:spPr>
          <a:xfrm>
            <a:off x="8383650" y="6488668"/>
            <a:ext cx="3808350" cy="369332"/>
          </a:xfrm>
          <a:prstGeom prst="rect">
            <a:avLst/>
          </a:prstGeom>
          <a:noFill/>
        </p:spPr>
        <p:txBody>
          <a:bodyPr wrap="none">
            <a:spAutoFit/>
          </a:bodyPr>
          <a:lstStyle/>
          <a:p>
            <a:r>
              <a:rPr lang="en-US" dirty="0">
                <a:solidFill>
                  <a:schemeClr val="bg1"/>
                </a:solidFill>
                <a:latin typeface="-apple-system"/>
              </a:rPr>
              <a:t>Photo by </a:t>
            </a:r>
            <a:r>
              <a:rPr lang="en-US" dirty="0" err="1">
                <a:solidFill>
                  <a:schemeClr val="bg1"/>
                </a:solidFill>
                <a:latin typeface="-apple-system"/>
                <a:hlinkClick r:id="rId4">
                  <a:extLst>
                    <a:ext uri="{A12FA001-AC4F-418D-AE19-62706E023703}">
                      <ahyp:hlinkClr xmlns:ahyp="http://schemas.microsoft.com/office/drawing/2018/hyperlinkcolor" val="tx"/>
                    </a:ext>
                  </a:extLst>
                </a:hlinkClick>
              </a:rPr>
              <a:t>Luana</a:t>
            </a:r>
            <a:r>
              <a:rPr lang="en-US" dirty="0">
                <a:solidFill>
                  <a:schemeClr val="bg1"/>
                </a:solidFill>
                <a:latin typeface="-apple-system"/>
                <a:hlinkClick r:id="rId4">
                  <a:extLst>
                    <a:ext uri="{A12FA001-AC4F-418D-AE19-62706E023703}">
                      <ahyp:hlinkClr xmlns:ahyp="http://schemas.microsoft.com/office/drawing/2018/hyperlinkcolor" val="tx"/>
                    </a:ext>
                  </a:extLst>
                </a:hlinkClick>
              </a:rPr>
              <a:t> De Marco</a:t>
            </a:r>
            <a:r>
              <a:rPr lang="en-US" dirty="0">
                <a:solidFill>
                  <a:schemeClr val="bg1"/>
                </a:solidFill>
                <a:latin typeface="-apple-system"/>
              </a:rPr>
              <a:t> on </a:t>
            </a:r>
            <a:r>
              <a:rPr lang="en-US" dirty="0" err="1">
                <a:solidFill>
                  <a:schemeClr val="bg1"/>
                </a:solidFill>
                <a:latin typeface="-apple-system"/>
                <a:hlinkClick r:id="rId5">
                  <a:extLst>
                    <a:ext uri="{A12FA001-AC4F-418D-AE19-62706E023703}">
                      <ahyp:hlinkClr xmlns:ahyp="http://schemas.microsoft.com/office/drawing/2018/hyperlinkcolor" val="tx"/>
                    </a:ext>
                  </a:extLst>
                </a:hlinkClick>
              </a:rPr>
              <a:t>Unsplash</a:t>
            </a:r>
            <a:endParaRPr lang="en-US" dirty="0">
              <a:solidFill>
                <a:schemeClr val="bg1"/>
              </a:solidFill>
            </a:endParaRPr>
          </a:p>
        </p:txBody>
      </p:sp>
    </p:spTree>
    <p:extLst>
      <p:ext uri="{BB962C8B-B14F-4D97-AF65-F5344CB8AC3E}">
        <p14:creationId xmlns:p14="http://schemas.microsoft.com/office/powerpoint/2010/main" val="2926010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E7505CD-0DF3-44A4-B5E2-49C39B13FE56}"/>
              </a:ext>
            </a:extLst>
          </p:cNvPr>
          <p:cNvSpPr/>
          <p:nvPr/>
        </p:nvSpPr>
        <p:spPr>
          <a:xfrm>
            <a:off x="0" y="-77056"/>
            <a:ext cx="4533900" cy="6935056"/>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7F12EA-D4BA-4E3A-BC87-FD7CD994D20B}"/>
              </a:ext>
            </a:extLst>
          </p:cNvPr>
          <p:cNvSpPr>
            <a:spLocks noGrp="1"/>
          </p:cNvSpPr>
          <p:nvPr>
            <p:ph type="title"/>
          </p:nvPr>
        </p:nvSpPr>
        <p:spPr>
          <a:xfrm>
            <a:off x="235539" y="1031295"/>
            <a:ext cx="3941089" cy="4795408"/>
          </a:xfrm>
        </p:spPr>
        <p:txBody>
          <a:bodyPr>
            <a:normAutofit/>
          </a:bodyPr>
          <a:lstStyle/>
          <a:p>
            <a:r>
              <a:rPr lang="en-US" dirty="0">
                <a:solidFill>
                  <a:srgbClr val="FFFFFF"/>
                </a:solidFill>
              </a:rPr>
              <a:t>After:</a:t>
            </a:r>
            <a:br>
              <a:rPr lang="en-US" dirty="0">
                <a:solidFill>
                  <a:srgbClr val="FFFFFF"/>
                </a:solidFill>
              </a:rPr>
            </a:br>
            <a:r>
              <a:rPr lang="en-US" dirty="0">
                <a:solidFill>
                  <a:srgbClr val="FFFFFF"/>
                </a:solidFill>
              </a:rPr>
              <a:t> </a:t>
            </a:r>
            <a:br>
              <a:rPr lang="en-US" dirty="0">
                <a:solidFill>
                  <a:srgbClr val="FFFFFF"/>
                </a:solidFill>
              </a:rPr>
            </a:br>
            <a:r>
              <a:rPr lang="en-US" dirty="0">
                <a:solidFill>
                  <a:srgbClr val="FFFFFF"/>
                </a:solidFill>
              </a:rPr>
              <a:t>Microsoft </a:t>
            </a:r>
            <a:br>
              <a:rPr lang="en-US" dirty="0">
                <a:solidFill>
                  <a:srgbClr val="FFFFFF"/>
                </a:solidFill>
              </a:rPr>
            </a:br>
            <a:r>
              <a:rPr lang="en-US" dirty="0">
                <a:solidFill>
                  <a:srgbClr val="FFFFFF"/>
                </a:solidFill>
              </a:rPr>
              <a:t>is a part of the .NET Foundation</a:t>
            </a:r>
          </a:p>
        </p:txBody>
      </p:sp>
      <p:sp>
        <p:nvSpPr>
          <p:cNvPr id="5" name="Oval 4">
            <a:extLst>
              <a:ext uri="{FF2B5EF4-FFF2-40B4-BE49-F238E27FC236}">
                <a16:creationId xmlns:a16="http://schemas.microsoft.com/office/drawing/2014/main" id="{AB79B065-9473-4533-8FA3-AEC50FE7D1C2}"/>
              </a:ext>
            </a:extLst>
          </p:cNvPr>
          <p:cNvSpPr/>
          <p:nvPr/>
        </p:nvSpPr>
        <p:spPr>
          <a:xfrm>
            <a:off x="5410492" y="213188"/>
            <a:ext cx="6431623" cy="6431623"/>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9D222AE4-F209-4BBD-895C-963CCE3F93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65167" y="3013584"/>
            <a:ext cx="3177212" cy="678577"/>
          </a:xfrm>
          <a:prstGeom prst="rect">
            <a:avLst/>
          </a:prstGeom>
        </p:spPr>
      </p:pic>
      <p:pic>
        <p:nvPicPr>
          <p:cNvPr id="13" name="Graphic 12">
            <a:extLst>
              <a:ext uri="{FF2B5EF4-FFF2-40B4-BE49-F238E27FC236}">
                <a16:creationId xmlns:a16="http://schemas.microsoft.com/office/drawing/2014/main" id="{9347E79A-A492-407A-B7CB-7D5FD58C9C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66689" y="213188"/>
            <a:ext cx="2719227" cy="2719227"/>
          </a:xfrm>
          <a:prstGeom prst="rect">
            <a:avLst/>
          </a:prstGeom>
        </p:spPr>
      </p:pic>
      <p:pic>
        <p:nvPicPr>
          <p:cNvPr id="14" name="Picture 13">
            <a:extLst>
              <a:ext uri="{FF2B5EF4-FFF2-40B4-BE49-F238E27FC236}">
                <a16:creationId xmlns:a16="http://schemas.microsoft.com/office/drawing/2014/main" id="{CC9AEF47-9745-4CDE-A7B8-CE48B2DD6DC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813278" y="3709575"/>
            <a:ext cx="1160876" cy="956501"/>
          </a:xfrm>
          <a:prstGeom prst="rect">
            <a:avLst/>
          </a:prstGeom>
        </p:spPr>
      </p:pic>
      <p:pic>
        <p:nvPicPr>
          <p:cNvPr id="15" name="Picture 14">
            <a:extLst>
              <a:ext uri="{FF2B5EF4-FFF2-40B4-BE49-F238E27FC236}">
                <a16:creationId xmlns:a16="http://schemas.microsoft.com/office/drawing/2014/main" id="{455742C4-5373-4926-9FA9-DFF08800277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563833" y="4671345"/>
            <a:ext cx="2498890" cy="760756"/>
          </a:xfrm>
          <a:prstGeom prst="rect">
            <a:avLst/>
          </a:prstGeom>
        </p:spPr>
      </p:pic>
      <p:pic>
        <p:nvPicPr>
          <p:cNvPr id="16" name="Picture 2" descr="Image result for samsung logo">
            <a:extLst>
              <a:ext uri="{FF2B5EF4-FFF2-40B4-BE49-F238E27FC236}">
                <a16:creationId xmlns:a16="http://schemas.microsoft.com/office/drawing/2014/main" id="{EFC10248-E4C1-44C5-B4C8-1E8C124C9C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62377" y="3167378"/>
            <a:ext cx="2498890" cy="3965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mage result for google logo">
            <a:extLst>
              <a:ext uri="{FF2B5EF4-FFF2-40B4-BE49-F238E27FC236}">
                <a16:creationId xmlns:a16="http://schemas.microsoft.com/office/drawing/2014/main" id="{2F5852C3-753F-4E91-B9FB-897B1352F9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65167" y="3925213"/>
            <a:ext cx="2048112" cy="7717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Image result for unity logo">
            <a:extLst>
              <a:ext uri="{FF2B5EF4-FFF2-40B4-BE49-F238E27FC236}">
                <a16:creationId xmlns:a16="http://schemas.microsoft.com/office/drawing/2014/main" id="{905D8E67-9153-45FE-8985-D72B869C681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42264" y="5458028"/>
            <a:ext cx="1747091" cy="62616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417FF2B1-6508-4C1D-AA74-BC90BECC97D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04222" y="5295883"/>
            <a:ext cx="1900909" cy="950455"/>
          </a:xfrm>
          <a:prstGeom prst="rect">
            <a:avLst/>
          </a:prstGeom>
        </p:spPr>
      </p:pic>
      <p:pic>
        <p:nvPicPr>
          <p:cNvPr id="22" name="Picture 21">
            <a:extLst>
              <a:ext uri="{FF2B5EF4-FFF2-40B4-BE49-F238E27FC236}">
                <a16:creationId xmlns:a16="http://schemas.microsoft.com/office/drawing/2014/main" id="{B2B53491-BC22-4C22-B517-74FABB0E4C3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06309" y="4394943"/>
            <a:ext cx="2122663" cy="1129256"/>
          </a:xfrm>
          <a:prstGeom prst="rect">
            <a:avLst/>
          </a:prstGeom>
        </p:spPr>
      </p:pic>
      <p:pic>
        <p:nvPicPr>
          <p:cNvPr id="24" name="Graphic 23">
            <a:extLst>
              <a:ext uri="{FF2B5EF4-FFF2-40B4-BE49-F238E27FC236}">
                <a16:creationId xmlns:a16="http://schemas.microsoft.com/office/drawing/2014/main" id="{67523148-F8FF-4175-BFB8-C9DDE7FA78B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262376" y="3834563"/>
            <a:ext cx="2287709" cy="569024"/>
          </a:xfrm>
          <a:prstGeom prst="rect">
            <a:avLst/>
          </a:prstGeom>
        </p:spPr>
      </p:pic>
    </p:spTree>
    <p:extLst>
      <p:ext uri="{BB962C8B-B14F-4D97-AF65-F5344CB8AC3E}">
        <p14:creationId xmlns:p14="http://schemas.microsoft.com/office/powerpoint/2010/main" val="4193757544"/>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FA7C6F4-D06D-4D09-98F6-EE3C17F50567}"/>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dirty="0">
                <a:solidFill>
                  <a:schemeClr val="tx1"/>
                </a:solidFill>
                <a:latin typeface="+mj-lt"/>
                <a:ea typeface="+mj-ea"/>
                <a:cs typeface="+mj-cs"/>
              </a:rPr>
              <a:t>Project Support</a:t>
            </a:r>
          </a:p>
        </p:txBody>
      </p:sp>
      <p:cxnSp>
        <p:nvCxnSpPr>
          <p:cNvPr id="13" name="Straight Connector 12">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6433976"/>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325467" y="3118016"/>
            <a:ext cx="3441480" cy="621968"/>
          </a:xfrm>
          <a:prstGeom prst="rect">
            <a:avLst/>
          </a:prstGeom>
          <a:noFill/>
        </p:spPr>
        <p:txBody>
          <a:bodyPr wrap="square" lIns="179259" tIns="143407" rIns="179259" bIns="143407" rtlCol="0" anchor="ctr" anchorCtr="0">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2353" b="1" i="0" u="none" strike="noStrike" kern="1200" cap="none" spc="0" normalizeH="0" baseline="0" noProof="0">
                <a:ln>
                  <a:noFill/>
                </a:ln>
                <a:gradFill>
                  <a:gsLst>
                    <a:gs pos="1333">
                      <a:prstClr val="white"/>
                    </a:gs>
                    <a:gs pos="8000">
                      <a:prstClr val="white"/>
                    </a:gs>
                  </a:gsLst>
                  <a:lin ang="5400000" scaled="0"/>
                </a:gradFill>
                <a:effectLst/>
                <a:uLnTx/>
                <a:uFillTx/>
                <a:latin typeface="Segoe UI"/>
                <a:ea typeface="+mn-ea"/>
                <a:cs typeface="+mn-cs"/>
              </a:rPr>
              <a:t>.NET ECOSYSTEM</a:t>
            </a:r>
            <a:endParaRPr kumimoji="0" lang="en-US" sz="1175" b="0" i="0" u="none" strike="noStrike" kern="1200" cap="none" spc="0" normalizeH="0" baseline="0" noProof="0">
              <a:ln>
                <a:noFill/>
              </a:ln>
              <a:gradFill>
                <a:gsLst>
                  <a:gs pos="1333">
                    <a:prstClr val="white"/>
                  </a:gs>
                  <a:gs pos="8000">
                    <a:prstClr val="white"/>
                  </a:gs>
                </a:gsLst>
                <a:lin ang="5400000" scaled="0"/>
              </a:gradFill>
              <a:effectLst/>
              <a:uLnTx/>
              <a:uFillTx/>
              <a:latin typeface="Segoe UI"/>
              <a:ea typeface="+mn-ea"/>
              <a:cs typeface="+mn-cs"/>
            </a:endParaRPr>
          </a:p>
        </p:txBody>
      </p:sp>
      <p:pic>
        <p:nvPicPr>
          <p:cNvPr id="22" name="Picture 21"/>
          <p:cNvPicPr>
            <a:picLocks noChangeAspect="1"/>
          </p:cNvPicPr>
          <p:nvPr/>
        </p:nvPicPr>
        <p:blipFill>
          <a:blip r:embed="rId3"/>
          <a:stretch>
            <a:fillRect/>
          </a:stretch>
        </p:blipFill>
        <p:spPr>
          <a:xfrm>
            <a:off x="5064324" y="2481353"/>
            <a:ext cx="1932642" cy="1932642"/>
          </a:xfrm>
          <a:prstGeom prst="rect">
            <a:avLst/>
          </a:prstGeom>
        </p:spPr>
      </p:pic>
      <p:sp>
        <p:nvSpPr>
          <p:cNvPr id="10" name="Oval 9"/>
          <p:cNvSpPr/>
          <p:nvPr/>
        </p:nvSpPr>
        <p:spPr bwMode="auto">
          <a:xfrm>
            <a:off x="4068437" y="1401439"/>
            <a:ext cx="4055125" cy="4055126"/>
          </a:xfrm>
          <a:prstGeom prst="ellipse">
            <a:avLst/>
          </a:prstGeom>
          <a:no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1333">
                    <a:prstClr val="white"/>
                  </a:gs>
                  <a:gs pos="8000">
                    <a:prstClr val="white"/>
                  </a:gs>
                </a:gsLst>
                <a:lin ang="5400000" scaled="0"/>
              </a:gradFill>
              <a:effectLst/>
              <a:uLnTx/>
              <a:uFillTx/>
              <a:latin typeface="Calibri" panose="020F0502020204030204"/>
              <a:ea typeface="Segoe UI" pitchFamily="34" charset="0"/>
              <a:cs typeface="Segoe UI" pitchFamily="34" charset="0"/>
            </a:endParaRPr>
          </a:p>
        </p:txBody>
      </p:sp>
      <p:sp>
        <p:nvSpPr>
          <p:cNvPr id="143" name="Oval 142"/>
          <p:cNvSpPr/>
          <p:nvPr/>
        </p:nvSpPr>
        <p:spPr bwMode="auto">
          <a:xfrm>
            <a:off x="4005886" y="1843361"/>
            <a:ext cx="970989" cy="970990"/>
          </a:xfrm>
          <a:prstGeom prst="ellipse">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1333">
                    <a:prstClr val="white"/>
                  </a:gs>
                  <a:gs pos="8000">
                    <a:prstClr val="white"/>
                  </a:gs>
                </a:gsLst>
                <a:lin ang="5400000" scaled="0"/>
              </a:gradFill>
              <a:effectLst/>
              <a:uLnTx/>
              <a:uFillTx/>
              <a:latin typeface="Calibri" panose="020F0502020204030204"/>
              <a:ea typeface="Segoe UI" pitchFamily="34" charset="0"/>
              <a:cs typeface="Segoe UI" pitchFamily="34" charset="0"/>
            </a:endParaRPr>
          </a:p>
        </p:txBody>
      </p:sp>
      <p:sp>
        <p:nvSpPr>
          <p:cNvPr id="141" name="Oval 140"/>
          <p:cNvSpPr/>
          <p:nvPr/>
        </p:nvSpPr>
        <p:spPr bwMode="auto">
          <a:xfrm>
            <a:off x="4714605" y="4811958"/>
            <a:ext cx="970989" cy="970990"/>
          </a:xfrm>
          <a:prstGeom prst="ellipse">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1333">
                    <a:prstClr val="white"/>
                  </a:gs>
                  <a:gs pos="8000">
                    <a:prstClr val="white"/>
                  </a:gs>
                </a:gsLst>
                <a:lin ang="5400000" scaled="0"/>
              </a:gradFill>
              <a:effectLst/>
              <a:uLnTx/>
              <a:uFillTx/>
              <a:latin typeface="Calibri" panose="020F0502020204030204"/>
              <a:ea typeface="Segoe UI" pitchFamily="34" charset="0"/>
              <a:cs typeface="Segoe UI" pitchFamily="34" charset="0"/>
            </a:endParaRPr>
          </a:p>
        </p:txBody>
      </p:sp>
      <p:sp>
        <p:nvSpPr>
          <p:cNvPr id="75" name="Freeform 10"/>
          <p:cNvSpPr>
            <a:spLocks noEditPoints="1"/>
          </p:cNvSpPr>
          <p:nvPr/>
        </p:nvSpPr>
        <p:spPr bwMode="auto">
          <a:xfrm>
            <a:off x="4900937" y="4938432"/>
            <a:ext cx="598324" cy="613854"/>
          </a:xfrm>
          <a:custGeom>
            <a:avLst/>
            <a:gdLst>
              <a:gd name="T0" fmla="*/ 809 w 809"/>
              <a:gd name="T1" fmla="*/ 330 h 830"/>
              <a:gd name="T2" fmla="*/ 721 w 809"/>
              <a:gd name="T3" fmla="*/ 0 h 830"/>
              <a:gd name="T4" fmla="*/ 390 w 809"/>
              <a:gd name="T5" fmla="*/ 89 h 830"/>
              <a:gd name="T6" fmla="*/ 341 w 809"/>
              <a:gd name="T7" fmla="*/ 175 h 830"/>
              <a:gd name="T8" fmla="*/ 242 w 809"/>
              <a:gd name="T9" fmla="*/ 174 h 830"/>
              <a:gd name="T10" fmla="*/ 0 w 809"/>
              <a:gd name="T11" fmla="*/ 415 h 830"/>
              <a:gd name="T12" fmla="*/ 242 w 809"/>
              <a:gd name="T13" fmla="*/ 656 h 830"/>
              <a:gd name="T14" fmla="*/ 242 w 809"/>
              <a:gd name="T15" fmla="*/ 656 h 830"/>
              <a:gd name="T16" fmla="*/ 341 w 809"/>
              <a:gd name="T17" fmla="*/ 655 h 830"/>
              <a:gd name="T18" fmla="*/ 390 w 809"/>
              <a:gd name="T19" fmla="*/ 741 h 830"/>
              <a:gd name="T20" fmla="*/ 721 w 809"/>
              <a:gd name="T21" fmla="*/ 830 h 830"/>
              <a:gd name="T22" fmla="*/ 809 w 809"/>
              <a:gd name="T23" fmla="*/ 500 h 830"/>
              <a:gd name="T24" fmla="*/ 759 w 809"/>
              <a:gd name="T25" fmla="*/ 415 h 830"/>
              <a:gd name="T26" fmla="*/ 809 w 809"/>
              <a:gd name="T27" fmla="*/ 330 h 830"/>
              <a:gd name="T28" fmla="*/ 602 w 809"/>
              <a:gd name="T29" fmla="*/ 123 h 830"/>
              <a:gd name="T30" fmla="*/ 457 w 809"/>
              <a:gd name="T31" fmla="*/ 374 h 830"/>
              <a:gd name="T32" fmla="*/ 167 w 809"/>
              <a:gd name="T33" fmla="*/ 374 h 830"/>
              <a:gd name="T34" fmla="*/ 349 w 809"/>
              <a:gd name="T35" fmla="*/ 188 h 830"/>
              <a:gd name="T36" fmla="*/ 602 w 809"/>
              <a:gd name="T37" fmla="*/ 123 h 830"/>
              <a:gd name="T38" fmla="*/ 457 w 809"/>
              <a:gd name="T39" fmla="*/ 455 h 830"/>
              <a:gd name="T40" fmla="*/ 602 w 809"/>
              <a:gd name="T41" fmla="*/ 706 h 830"/>
              <a:gd name="T42" fmla="*/ 349 w 809"/>
              <a:gd name="T43" fmla="*/ 642 h 830"/>
              <a:gd name="T44" fmla="*/ 167 w 809"/>
              <a:gd name="T45" fmla="*/ 455 h 830"/>
              <a:gd name="T46" fmla="*/ 457 w 809"/>
              <a:gd name="T47" fmla="*/ 455 h 830"/>
              <a:gd name="T48" fmla="*/ 528 w 809"/>
              <a:gd name="T49" fmla="*/ 415 h 830"/>
              <a:gd name="T50" fmla="*/ 673 w 809"/>
              <a:gd name="T51" fmla="*/ 164 h 830"/>
              <a:gd name="T52" fmla="*/ 743 w 809"/>
              <a:gd name="T53" fmla="*/ 415 h 830"/>
              <a:gd name="T54" fmla="*/ 673 w 809"/>
              <a:gd name="T55" fmla="*/ 665 h 830"/>
              <a:gd name="T56" fmla="*/ 528 w 809"/>
              <a:gd name="T57" fmla="*/ 415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09" h="830">
                <a:moveTo>
                  <a:pt x="809" y="330"/>
                </a:moveTo>
                <a:lnTo>
                  <a:pt x="721" y="0"/>
                </a:lnTo>
                <a:lnTo>
                  <a:pt x="390" y="89"/>
                </a:lnTo>
                <a:lnTo>
                  <a:pt x="341" y="175"/>
                </a:lnTo>
                <a:lnTo>
                  <a:pt x="242" y="174"/>
                </a:lnTo>
                <a:lnTo>
                  <a:pt x="0" y="415"/>
                </a:lnTo>
                <a:lnTo>
                  <a:pt x="242" y="656"/>
                </a:lnTo>
                <a:lnTo>
                  <a:pt x="242" y="656"/>
                </a:lnTo>
                <a:lnTo>
                  <a:pt x="341" y="655"/>
                </a:lnTo>
                <a:lnTo>
                  <a:pt x="390" y="741"/>
                </a:lnTo>
                <a:lnTo>
                  <a:pt x="721" y="830"/>
                </a:lnTo>
                <a:lnTo>
                  <a:pt x="809" y="500"/>
                </a:lnTo>
                <a:lnTo>
                  <a:pt x="759" y="415"/>
                </a:lnTo>
                <a:lnTo>
                  <a:pt x="809" y="330"/>
                </a:lnTo>
                <a:close/>
                <a:moveTo>
                  <a:pt x="602" y="123"/>
                </a:moveTo>
                <a:lnTo>
                  <a:pt x="457" y="374"/>
                </a:lnTo>
                <a:lnTo>
                  <a:pt x="167" y="374"/>
                </a:lnTo>
                <a:lnTo>
                  <a:pt x="349" y="188"/>
                </a:lnTo>
                <a:lnTo>
                  <a:pt x="602" y="123"/>
                </a:lnTo>
                <a:close/>
                <a:moveTo>
                  <a:pt x="457" y="455"/>
                </a:moveTo>
                <a:lnTo>
                  <a:pt x="602" y="706"/>
                </a:lnTo>
                <a:lnTo>
                  <a:pt x="349" y="642"/>
                </a:lnTo>
                <a:lnTo>
                  <a:pt x="167" y="455"/>
                </a:lnTo>
                <a:lnTo>
                  <a:pt x="457" y="455"/>
                </a:lnTo>
                <a:close/>
                <a:moveTo>
                  <a:pt x="528" y="415"/>
                </a:moveTo>
                <a:lnTo>
                  <a:pt x="673" y="164"/>
                </a:lnTo>
                <a:lnTo>
                  <a:pt x="743" y="415"/>
                </a:lnTo>
                <a:lnTo>
                  <a:pt x="673" y="665"/>
                </a:lnTo>
                <a:lnTo>
                  <a:pt x="528" y="4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1333">
                    <a:prstClr val="white"/>
                  </a:gs>
                  <a:gs pos="8000">
                    <a:prstClr val="white"/>
                  </a:gs>
                </a:gsLst>
                <a:lin ang="5400000" scaled="0"/>
              </a:gradFill>
              <a:effectLst/>
              <a:uLnTx/>
              <a:uFillTx/>
              <a:latin typeface="Calibri" panose="020F0502020204030204"/>
              <a:ea typeface="+mn-ea"/>
              <a:cs typeface="+mn-cs"/>
            </a:endParaRPr>
          </a:p>
        </p:txBody>
      </p:sp>
      <p:sp>
        <p:nvSpPr>
          <p:cNvPr id="142" name="Oval 141"/>
          <p:cNvSpPr/>
          <p:nvPr/>
        </p:nvSpPr>
        <p:spPr bwMode="auto">
          <a:xfrm>
            <a:off x="3877920" y="3782694"/>
            <a:ext cx="970989" cy="970990"/>
          </a:xfrm>
          <a:prstGeom prst="ellipse">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1333">
                    <a:prstClr val="white"/>
                  </a:gs>
                  <a:gs pos="8000">
                    <a:prstClr val="white"/>
                  </a:gs>
                </a:gsLst>
                <a:lin ang="5400000" scaled="0"/>
              </a:gradFill>
              <a:effectLst/>
              <a:uLnTx/>
              <a:uFillTx/>
              <a:latin typeface="Calibri" panose="020F0502020204030204"/>
              <a:ea typeface="Segoe UI" pitchFamily="34" charset="0"/>
              <a:cs typeface="Segoe UI" pitchFamily="34" charset="0"/>
            </a:endParaRPr>
          </a:p>
        </p:txBody>
      </p:sp>
      <p:sp>
        <p:nvSpPr>
          <p:cNvPr id="140" name="Oval 139"/>
          <p:cNvSpPr/>
          <p:nvPr/>
        </p:nvSpPr>
        <p:spPr bwMode="auto">
          <a:xfrm>
            <a:off x="6484765" y="4775392"/>
            <a:ext cx="970989" cy="970990"/>
          </a:xfrm>
          <a:prstGeom prst="ellipse">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1333">
                    <a:prstClr val="white"/>
                  </a:gs>
                  <a:gs pos="8000">
                    <a:prstClr val="white"/>
                  </a:gs>
                </a:gsLst>
                <a:lin ang="5400000" scaled="0"/>
              </a:gradFill>
              <a:effectLst/>
              <a:uLnTx/>
              <a:uFillTx/>
              <a:latin typeface="Calibri" panose="020F0502020204030204"/>
              <a:ea typeface="Segoe UI" pitchFamily="34" charset="0"/>
              <a:cs typeface="Segoe UI" pitchFamily="34" charset="0"/>
            </a:endParaRPr>
          </a:p>
        </p:txBody>
      </p:sp>
      <p:sp>
        <p:nvSpPr>
          <p:cNvPr id="84" name="Freeform 18"/>
          <p:cNvSpPr>
            <a:spLocks noEditPoints="1"/>
          </p:cNvSpPr>
          <p:nvPr/>
        </p:nvSpPr>
        <p:spPr bwMode="auto">
          <a:xfrm>
            <a:off x="6618840" y="4938434"/>
            <a:ext cx="702839" cy="619751"/>
          </a:xfrm>
          <a:custGeom>
            <a:avLst/>
            <a:gdLst>
              <a:gd name="T0" fmla="*/ 149 w 512"/>
              <a:gd name="T1" fmla="*/ 0 h 452"/>
              <a:gd name="T2" fmla="*/ 115 w 512"/>
              <a:gd name="T3" fmla="*/ 20 h 452"/>
              <a:gd name="T4" fmla="*/ 7 w 512"/>
              <a:gd name="T5" fmla="*/ 206 h 452"/>
              <a:gd name="T6" fmla="*/ 7 w 512"/>
              <a:gd name="T7" fmla="*/ 246 h 452"/>
              <a:gd name="T8" fmla="*/ 115 w 512"/>
              <a:gd name="T9" fmla="*/ 432 h 452"/>
              <a:gd name="T10" fmla="*/ 149 w 512"/>
              <a:gd name="T11" fmla="*/ 452 h 452"/>
              <a:gd name="T12" fmla="*/ 363 w 512"/>
              <a:gd name="T13" fmla="*/ 452 h 452"/>
              <a:gd name="T14" fmla="*/ 397 w 512"/>
              <a:gd name="T15" fmla="*/ 432 h 452"/>
              <a:gd name="T16" fmla="*/ 505 w 512"/>
              <a:gd name="T17" fmla="*/ 246 h 452"/>
              <a:gd name="T18" fmla="*/ 505 w 512"/>
              <a:gd name="T19" fmla="*/ 206 h 452"/>
              <a:gd name="T20" fmla="*/ 397 w 512"/>
              <a:gd name="T21" fmla="*/ 20 h 452"/>
              <a:gd name="T22" fmla="*/ 363 w 512"/>
              <a:gd name="T23" fmla="*/ 0 h 452"/>
              <a:gd name="T24" fmla="*/ 149 w 512"/>
              <a:gd name="T25" fmla="*/ 0 h 452"/>
              <a:gd name="T26" fmla="*/ 151 w 512"/>
              <a:gd name="T27" fmla="*/ 109 h 452"/>
              <a:gd name="T28" fmla="*/ 151 w 512"/>
              <a:gd name="T29" fmla="*/ 109 h 452"/>
              <a:gd name="T30" fmla="*/ 188 w 512"/>
              <a:gd name="T31" fmla="*/ 109 h 452"/>
              <a:gd name="T32" fmla="*/ 193 w 512"/>
              <a:gd name="T33" fmla="*/ 112 h 452"/>
              <a:gd name="T34" fmla="*/ 255 w 512"/>
              <a:gd name="T35" fmla="*/ 224 h 452"/>
              <a:gd name="T36" fmla="*/ 256 w 512"/>
              <a:gd name="T37" fmla="*/ 225 h 452"/>
              <a:gd name="T38" fmla="*/ 257 w 512"/>
              <a:gd name="T39" fmla="*/ 224 h 452"/>
              <a:gd name="T40" fmla="*/ 319 w 512"/>
              <a:gd name="T41" fmla="*/ 112 h 452"/>
              <a:gd name="T42" fmla="*/ 324 w 512"/>
              <a:gd name="T43" fmla="*/ 109 h 452"/>
              <a:gd name="T44" fmla="*/ 361 w 512"/>
              <a:gd name="T45" fmla="*/ 109 h 452"/>
              <a:gd name="T46" fmla="*/ 365 w 512"/>
              <a:gd name="T47" fmla="*/ 116 h 452"/>
              <a:gd name="T48" fmla="*/ 303 w 512"/>
              <a:gd name="T49" fmla="*/ 226 h 452"/>
              <a:gd name="T50" fmla="*/ 365 w 512"/>
              <a:gd name="T51" fmla="*/ 336 h 452"/>
              <a:gd name="T52" fmla="*/ 361 w 512"/>
              <a:gd name="T53" fmla="*/ 343 h 452"/>
              <a:gd name="T54" fmla="*/ 324 w 512"/>
              <a:gd name="T55" fmla="*/ 343 h 452"/>
              <a:gd name="T56" fmla="*/ 319 w 512"/>
              <a:gd name="T57" fmla="*/ 340 h 452"/>
              <a:gd name="T58" fmla="*/ 257 w 512"/>
              <a:gd name="T59" fmla="*/ 228 h 452"/>
              <a:gd name="T60" fmla="*/ 256 w 512"/>
              <a:gd name="T61" fmla="*/ 226 h 452"/>
              <a:gd name="T62" fmla="*/ 255 w 512"/>
              <a:gd name="T63" fmla="*/ 228 h 452"/>
              <a:gd name="T64" fmla="*/ 193 w 512"/>
              <a:gd name="T65" fmla="*/ 340 h 452"/>
              <a:gd name="T66" fmla="*/ 188 w 512"/>
              <a:gd name="T67" fmla="*/ 343 h 452"/>
              <a:gd name="T68" fmla="*/ 151 w 512"/>
              <a:gd name="T69" fmla="*/ 343 h 452"/>
              <a:gd name="T70" fmla="*/ 147 w 512"/>
              <a:gd name="T71" fmla="*/ 336 h 452"/>
              <a:gd name="T72" fmla="*/ 209 w 512"/>
              <a:gd name="T73" fmla="*/ 226 h 452"/>
              <a:gd name="T74" fmla="*/ 147 w 512"/>
              <a:gd name="T75" fmla="*/ 116 h 452"/>
              <a:gd name="T76" fmla="*/ 151 w 512"/>
              <a:gd name="T77" fmla="*/ 109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2" h="452">
                <a:moveTo>
                  <a:pt x="149" y="0"/>
                </a:moveTo>
                <a:cubicBezTo>
                  <a:pt x="135" y="0"/>
                  <a:pt x="121" y="8"/>
                  <a:pt x="115" y="20"/>
                </a:cubicBezTo>
                <a:cubicBezTo>
                  <a:pt x="7" y="206"/>
                  <a:pt x="7" y="206"/>
                  <a:pt x="7" y="206"/>
                </a:cubicBezTo>
                <a:cubicBezTo>
                  <a:pt x="0" y="218"/>
                  <a:pt x="0" y="234"/>
                  <a:pt x="7" y="246"/>
                </a:cubicBezTo>
                <a:cubicBezTo>
                  <a:pt x="115" y="432"/>
                  <a:pt x="115" y="432"/>
                  <a:pt x="115" y="432"/>
                </a:cubicBezTo>
                <a:cubicBezTo>
                  <a:pt x="121" y="444"/>
                  <a:pt x="135" y="452"/>
                  <a:pt x="149" y="452"/>
                </a:cubicBezTo>
                <a:cubicBezTo>
                  <a:pt x="363" y="452"/>
                  <a:pt x="363" y="452"/>
                  <a:pt x="363" y="452"/>
                </a:cubicBezTo>
                <a:cubicBezTo>
                  <a:pt x="377" y="452"/>
                  <a:pt x="391" y="444"/>
                  <a:pt x="397" y="432"/>
                </a:cubicBezTo>
                <a:cubicBezTo>
                  <a:pt x="505" y="246"/>
                  <a:pt x="505" y="246"/>
                  <a:pt x="505" y="246"/>
                </a:cubicBezTo>
                <a:cubicBezTo>
                  <a:pt x="512" y="234"/>
                  <a:pt x="512" y="218"/>
                  <a:pt x="505" y="206"/>
                </a:cubicBezTo>
                <a:cubicBezTo>
                  <a:pt x="397" y="20"/>
                  <a:pt x="397" y="20"/>
                  <a:pt x="397" y="20"/>
                </a:cubicBezTo>
                <a:cubicBezTo>
                  <a:pt x="391" y="8"/>
                  <a:pt x="377" y="0"/>
                  <a:pt x="363" y="0"/>
                </a:cubicBezTo>
                <a:cubicBezTo>
                  <a:pt x="149" y="0"/>
                  <a:pt x="149" y="0"/>
                  <a:pt x="149" y="0"/>
                </a:cubicBezTo>
                <a:close/>
                <a:moveTo>
                  <a:pt x="151" y="109"/>
                </a:moveTo>
                <a:cubicBezTo>
                  <a:pt x="151" y="109"/>
                  <a:pt x="151" y="109"/>
                  <a:pt x="151" y="109"/>
                </a:cubicBezTo>
                <a:cubicBezTo>
                  <a:pt x="188" y="109"/>
                  <a:pt x="188" y="109"/>
                  <a:pt x="188" y="109"/>
                </a:cubicBezTo>
                <a:cubicBezTo>
                  <a:pt x="190" y="109"/>
                  <a:pt x="192" y="110"/>
                  <a:pt x="193" y="112"/>
                </a:cubicBezTo>
                <a:cubicBezTo>
                  <a:pt x="255" y="224"/>
                  <a:pt x="255" y="224"/>
                  <a:pt x="255" y="224"/>
                </a:cubicBezTo>
                <a:cubicBezTo>
                  <a:pt x="256" y="224"/>
                  <a:pt x="256" y="225"/>
                  <a:pt x="256" y="225"/>
                </a:cubicBezTo>
                <a:cubicBezTo>
                  <a:pt x="256" y="225"/>
                  <a:pt x="256" y="224"/>
                  <a:pt x="257" y="224"/>
                </a:cubicBezTo>
                <a:cubicBezTo>
                  <a:pt x="319" y="112"/>
                  <a:pt x="319" y="112"/>
                  <a:pt x="319" y="112"/>
                </a:cubicBezTo>
                <a:cubicBezTo>
                  <a:pt x="320" y="110"/>
                  <a:pt x="322" y="109"/>
                  <a:pt x="324" y="109"/>
                </a:cubicBezTo>
                <a:cubicBezTo>
                  <a:pt x="361" y="109"/>
                  <a:pt x="361" y="109"/>
                  <a:pt x="361" y="109"/>
                </a:cubicBezTo>
                <a:cubicBezTo>
                  <a:pt x="364" y="109"/>
                  <a:pt x="366" y="113"/>
                  <a:pt x="365" y="116"/>
                </a:cubicBezTo>
                <a:cubicBezTo>
                  <a:pt x="303" y="226"/>
                  <a:pt x="303" y="226"/>
                  <a:pt x="303" y="226"/>
                </a:cubicBezTo>
                <a:cubicBezTo>
                  <a:pt x="365" y="336"/>
                  <a:pt x="365" y="336"/>
                  <a:pt x="365" y="336"/>
                </a:cubicBezTo>
                <a:cubicBezTo>
                  <a:pt x="366" y="339"/>
                  <a:pt x="364" y="343"/>
                  <a:pt x="361" y="343"/>
                </a:cubicBezTo>
                <a:cubicBezTo>
                  <a:pt x="324" y="343"/>
                  <a:pt x="324" y="343"/>
                  <a:pt x="324" y="343"/>
                </a:cubicBezTo>
                <a:cubicBezTo>
                  <a:pt x="322" y="343"/>
                  <a:pt x="320" y="342"/>
                  <a:pt x="319" y="340"/>
                </a:cubicBezTo>
                <a:cubicBezTo>
                  <a:pt x="257" y="228"/>
                  <a:pt x="257" y="228"/>
                  <a:pt x="257" y="228"/>
                </a:cubicBezTo>
                <a:cubicBezTo>
                  <a:pt x="256" y="228"/>
                  <a:pt x="256" y="227"/>
                  <a:pt x="256" y="226"/>
                </a:cubicBezTo>
                <a:cubicBezTo>
                  <a:pt x="256" y="227"/>
                  <a:pt x="256" y="228"/>
                  <a:pt x="255" y="228"/>
                </a:cubicBezTo>
                <a:cubicBezTo>
                  <a:pt x="193" y="340"/>
                  <a:pt x="193" y="340"/>
                  <a:pt x="193" y="340"/>
                </a:cubicBezTo>
                <a:cubicBezTo>
                  <a:pt x="192" y="342"/>
                  <a:pt x="190" y="343"/>
                  <a:pt x="188" y="343"/>
                </a:cubicBezTo>
                <a:cubicBezTo>
                  <a:pt x="151" y="343"/>
                  <a:pt x="151" y="343"/>
                  <a:pt x="151" y="343"/>
                </a:cubicBezTo>
                <a:cubicBezTo>
                  <a:pt x="148" y="343"/>
                  <a:pt x="146" y="339"/>
                  <a:pt x="147" y="336"/>
                </a:cubicBezTo>
                <a:cubicBezTo>
                  <a:pt x="209" y="226"/>
                  <a:pt x="209" y="226"/>
                  <a:pt x="209" y="226"/>
                </a:cubicBezTo>
                <a:cubicBezTo>
                  <a:pt x="147" y="116"/>
                  <a:pt x="147" y="116"/>
                  <a:pt x="147" y="116"/>
                </a:cubicBezTo>
                <a:cubicBezTo>
                  <a:pt x="146" y="114"/>
                  <a:pt x="148" y="110"/>
                  <a:pt x="151" y="109"/>
                </a:cubicBezTo>
                <a:close/>
              </a:path>
            </a:pathLst>
          </a:custGeom>
          <a:solidFill>
            <a:schemeClr val="bg1"/>
          </a:solidFill>
          <a:ln>
            <a:noFill/>
          </a:ln>
        </p:spPr>
        <p:txBody>
          <a:bodyPr vert="horz" wrap="square" lIns="89630" tIns="44814" rIns="89630" bIns="44814"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1333">
                    <a:prstClr val="white"/>
                  </a:gs>
                  <a:gs pos="8000">
                    <a:prstClr val="white"/>
                  </a:gs>
                </a:gsLst>
                <a:lin ang="5400000" scaled="0"/>
              </a:gradFill>
              <a:effectLst/>
              <a:uLnTx/>
              <a:uFillTx/>
              <a:latin typeface="Calibri" panose="020F0502020204030204"/>
              <a:ea typeface="+mn-ea"/>
              <a:cs typeface="+mn-cs"/>
            </a:endParaRPr>
          </a:p>
        </p:txBody>
      </p:sp>
      <p:sp>
        <p:nvSpPr>
          <p:cNvPr id="137" name="Oval 136"/>
          <p:cNvSpPr/>
          <p:nvPr/>
        </p:nvSpPr>
        <p:spPr bwMode="auto">
          <a:xfrm>
            <a:off x="5616679" y="948580"/>
            <a:ext cx="970989" cy="970990"/>
          </a:xfrm>
          <a:prstGeom prst="ellipse">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1333">
                    <a:prstClr val="white"/>
                  </a:gs>
                  <a:gs pos="8000">
                    <a:prstClr val="white"/>
                  </a:gs>
                </a:gsLst>
                <a:lin ang="5400000" scaled="0"/>
              </a:gradFill>
              <a:effectLst/>
              <a:uLnTx/>
              <a:uFillTx/>
              <a:latin typeface="Calibri" panose="020F0502020204030204"/>
              <a:ea typeface="Segoe UI" pitchFamily="34" charset="0"/>
              <a:cs typeface="Segoe UI" pitchFamily="34" charset="0"/>
            </a:endParaRPr>
          </a:p>
        </p:txBody>
      </p:sp>
      <p:sp>
        <p:nvSpPr>
          <p:cNvPr id="80" name="Freeform 14"/>
          <p:cNvSpPr>
            <a:spLocks noEditPoints="1"/>
          </p:cNvSpPr>
          <p:nvPr/>
        </p:nvSpPr>
        <p:spPr bwMode="auto">
          <a:xfrm>
            <a:off x="5820831" y="1177724"/>
            <a:ext cx="547280" cy="554387"/>
          </a:xfrm>
          <a:custGeom>
            <a:avLst/>
            <a:gdLst>
              <a:gd name="T0" fmla="*/ 171 w 228"/>
              <a:gd name="T1" fmla="*/ 0 h 231"/>
              <a:gd name="T2" fmla="*/ 80 w 228"/>
              <a:gd name="T3" fmla="*/ 91 h 231"/>
              <a:gd name="T4" fmla="*/ 23 w 228"/>
              <a:gd name="T5" fmla="*/ 46 h 231"/>
              <a:gd name="T6" fmla="*/ 0 w 228"/>
              <a:gd name="T7" fmla="*/ 57 h 231"/>
              <a:gd name="T8" fmla="*/ 0 w 228"/>
              <a:gd name="T9" fmla="*/ 173 h 231"/>
              <a:gd name="T10" fmla="*/ 23 w 228"/>
              <a:gd name="T11" fmla="*/ 185 h 231"/>
              <a:gd name="T12" fmla="*/ 80 w 228"/>
              <a:gd name="T13" fmla="*/ 139 h 231"/>
              <a:gd name="T14" fmla="*/ 171 w 228"/>
              <a:gd name="T15" fmla="*/ 231 h 231"/>
              <a:gd name="T16" fmla="*/ 228 w 228"/>
              <a:gd name="T17" fmla="*/ 208 h 231"/>
              <a:gd name="T18" fmla="*/ 228 w 228"/>
              <a:gd name="T19" fmla="*/ 22 h 231"/>
              <a:gd name="T20" fmla="*/ 171 w 228"/>
              <a:gd name="T21" fmla="*/ 0 h 231"/>
              <a:gd name="T22" fmla="*/ 171 w 228"/>
              <a:gd name="T23" fmla="*/ 0 h 231"/>
              <a:gd name="T24" fmla="*/ 23 w 228"/>
              <a:gd name="T25" fmla="*/ 150 h 231"/>
              <a:gd name="T26" fmla="*/ 23 w 228"/>
              <a:gd name="T27" fmla="*/ 81 h 231"/>
              <a:gd name="T28" fmla="*/ 57 w 228"/>
              <a:gd name="T29" fmla="*/ 115 h 231"/>
              <a:gd name="T30" fmla="*/ 23 w 228"/>
              <a:gd name="T31" fmla="*/ 150 h 231"/>
              <a:gd name="T32" fmla="*/ 23 w 228"/>
              <a:gd name="T33" fmla="*/ 150 h 231"/>
              <a:gd name="T34" fmla="*/ 110 w 228"/>
              <a:gd name="T35" fmla="*/ 115 h 231"/>
              <a:gd name="T36" fmla="*/ 171 w 228"/>
              <a:gd name="T37" fmla="*/ 68 h 231"/>
              <a:gd name="T38" fmla="*/ 171 w 228"/>
              <a:gd name="T39" fmla="*/ 163 h 231"/>
              <a:gd name="T40" fmla="*/ 110 w 228"/>
              <a:gd name="T41" fmla="*/ 115 h 231"/>
              <a:gd name="T42" fmla="*/ 110 w 228"/>
              <a:gd name="T43" fmla="*/ 11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8" h="231">
                <a:moveTo>
                  <a:pt x="171" y="0"/>
                </a:moveTo>
                <a:cubicBezTo>
                  <a:pt x="80" y="91"/>
                  <a:pt x="80" y="91"/>
                  <a:pt x="80" y="91"/>
                </a:cubicBezTo>
                <a:cubicBezTo>
                  <a:pt x="23" y="46"/>
                  <a:pt x="23" y="46"/>
                  <a:pt x="23" y="46"/>
                </a:cubicBezTo>
                <a:cubicBezTo>
                  <a:pt x="0" y="57"/>
                  <a:pt x="0" y="57"/>
                  <a:pt x="0" y="57"/>
                </a:cubicBezTo>
                <a:cubicBezTo>
                  <a:pt x="0" y="173"/>
                  <a:pt x="0" y="173"/>
                  <a:pt x="0" y="173"/>
                </a:cubicBezTo>
                <a:cubicBezTo>
                  <a:pt x="23" y="185"/>
                  <a:pt x="23" y="185"/>
                  <a:pt x="23" y="185"/>
                </a:cubicBezTo>
                <a:cubicBezTo>
                  <a:pt x="80" y="139"/>
                  <a:pt x="80" y="139"/>
                  <a:pt x="80" y="139"/>
                </a:cubicBezTo>
                <a:cubicBezTo>
                  <a:pt x="171" y="231"/>
                  <a:pt x="171" y="231"/>
                  <a:pt x="171" y="231"/>
                </a:cubicBezTo>
                <a:cubicBezTo>
                  <a:pt x="228" y="208"/>
                  <a:pt x="228" y="208"/>
                  <a:pt x="228" y="208"/>
                </a:cubicBezTo>
                <a:cubicBezTo>
                  <a:pt x="228" y="22"/>
                  <a:pt x="228" y="22"/>
                  <a:pt x="228" y="22"/>
                </a:cubicBezTo>
                <a:cubicBezTo>
                  <a:pt x="171" y="0"/>
                  <a:pt x="171" y="0"/>
                  <a:pt x="171" y="0"/>
                </a:cubicBezTo>
                <a:cubicBezTo>
                  <a:pt x="171" y="0"/>
                  <a:pt x="171" y="0"/>
                  <a:pt x="171" y="0"/>
                </a:cubicBezTo>
                <a:close/>
                <a:moveTo>
                  <a:pt x="23" y="150"/>
                </a:moveTo>
                <a:cubicBezTo>
                  <a:pt x="23" y="81"/>
                  <a:pt x="23" y="81"/>
                  <a:pt x="23" y="81"/>
                </a:cubicBezTo>
                <a:cubicBezTo>
                  <a:pt x="57" y="115"/>
                  <a:pt x="57" y="115"/>
                  <a:pt x="57" y="115"/>
                </a:cubicBezTo>
                <a:cubicBezTo>
                  <a:pt x="23" y="150"/>
                  <a:pt x="23" y="150"/>
                  <a:pt x="23" y="150"/>
                </a:cubicBezTo>
                <a:cubicBezTo>
                  <a:pt x="23" y="150"/>
                  <a:pt x="23" y="150"/>
                  <a:pt x="23" y="150"/>
                </a:cubicBezTo>
                <a:close/>
                <a:moveTo>
                  <a:pt x="110" y="115"/>
                </a:moveTo>
                <a:cubicBezTo>
                  <a:pt x="171" y="68"/>
                  <a:pt x="171" y="68"/>
                  <a:pt x="171" y="68"/>
                </a:cubicBezTo>
                <a:cubicBezTo>
                  <a:pt x="171" y="163"/>
                  <a:pt x="171" y="163"/>
                  <a:pt x="171" y="163"/>
                </a:cubicBezTo>
                <a:cubicBezTo>
                  <a:pt x="110" y="115"/>
                  <a:pt x="110" y="115"/>
                  <a:pt x="110" y="115"/>
                </a:cubicBezTo>
                <a:cubicBezTo>
                  <a:pt x="110" y="115"/>
                  <a:pt x="110" y="115"/>
                  <a:pt x="110" y="1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1333">
                    <a:prstClr val="white"/>
                  </a:gs>
                  <a:gs pos="8000">
                    <a:prstClr val="white"/>
                  </a:gs>
                </a:gsLst>
                <a:lin ang="5400000" scaled="0"/>
              </a:gradFill>
              <a:effectLst/>
              <a:uLnTx/>
              <a:uFillTx/>
              <a:latin typeface="Calibri" panose="020F0502020204030204"/>
              <a:ea typeface="+mn-ea"/>
              <a:cs typeface="+mn-cs"/>
            </a:endParaRPr>
          </a:p>
        </p:txBody>
      </p:sp>
      <p:grpSp>
        <p:nvGrpSpPr>
          <p:cNvPr id="100" name="Group 35"/>
          <p:cNvGrpSpPr>
            <a:grpSpLocks noChangeAspect="1"/>
          </p:cNvGrpSpPr>
          <p:nvPr/>
        </p:nvGrpSpPr>
        <p:grpSpPr bwMode="auto">
          <a:xfrm>
            <a:off x="4169989" y="1903133"/>
            <a:ext cx="563458" cy="679748"/>
            <a:chOff x="-8618" y="5470"/>
            <a:chExt cx="3663" cy="4419"/>
          </a:xfrm>
          <a:solidFill>
            <a:schemeClr val="bg1"/>
          </a:solidFill>
        </p:grpSpPr>
        <p:sp>
          <p:nvSpPr>
            <p:cNvPr id="102" name="Freeform 36"/>
            <p:cNvSpPr>
              <a:spLocks/>
            </p:cNvSpPr>
            <p:nvPr/>
          </p:nvSpPr>
          <p:spPr bwMode="auto">
            <a:xfrm>
              <a:off x="-7250" y="6661"/>
              <a:ext cx="787" cy="241"/>
            </a:xfrm>
            <a:custGeom>
              <a:avLst/>
              <a:gdLst>
                <a:gd name="T0" fmla="*/ 474 w 612"/>
                <a:gd name="T1" fmla="*/ 116 h 188"/>
                <a:gd name="T2" fmla="*/ 260 w 612"/>
                <a:gd name="T3" fmla="*/ 188 h 188"/>
                <a:gd name="T4" fmla="*/ 77 w 612"/>
                <a:gd name="T5" fmla="*/ 117 h 188"/>
                <a:gd name="T6" fmla="*/ 23 w 612"/>
                <a:gd name="T7" fmla="*/ 70 h 188"/>
                <a:gd name="T8" fmla="*/ 12 w 612"/>
                <a:gd name="T9" fmla="*/ 26 h 188"/>
                <a:gd name="T10" fmla="*/ 41 w 612"/>
                <a:gd name="T11" fmla="*/ 59 h 188"/>
                <a:gd name="T12" fmla="*/ 93 w 612"/>
                <a:gd name="T13" fmla="*/ 105 h 188"/>
                <a:gd name="T14" fmla="*/ 260 w 612"/>
                <a:gd name="T15" fmla="*/ 170 h 188"/>
                <a:gd name="T16" fmla="*/ 461 w 612"/>
                <a:gd name="T17" fmla="*/ 101 h 188"/>
                <a:gd name="T18" fmla="*/ 554 w 612"/>
                <a:gd name="T19" fmla="*/ 36 h 188"/>
                <a:gd name="T20" fmla="*/ 594 w 612"/>
                <a:gd name="T21" fmla="*/ 2 h 188"/>
                <a:gd name="T22" fmla="*/ 573 w 612"/>
                <a:gd name="T23" fmla="*/ 46 h 188"/>
                <a:gd name="T24" fmla="*/ 474 w 612"/>
                <a:gd name="T25" fmla="*/ 11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2" h="188">
                  <a:moveTo>
                    <a:pt x="474" y="116"/>
                  </a:moveTo>
                  <a:cubicBezTo>
                    <a:pt x="411" y="148"/>
                    <a:pt x="338" y="188"/>
                    <a:pt x="260" y="188"/>
                  </a:cubicBezTo>
                  <a:cubicBezTo>
                    <a:pt x="182" y="188"/>
                    <a:pt x="121" y="152"/>
                    <a:pt x="77" y="117"/>
                  </a:cubicBezTo>
                  <a:cubicBezTo>
                    <a:pt x="55" y="100"/>
                    <a:pt x="37" y="82"/>
                    <a:pt x="23" y="70"/>
                  </a:cubicBezTo>
                  <a:cubicBezTo>
                    <a:pt x="0" y="51"/>
                    <a:pt x="3" y="25"/>
                    <a:pt x="12" y="26"/>
                  </a:cubicBezTo>
                  <a:cubicBezTo>
                    <a:pt x="29" y="28"/>
                    <a:pt x="31" y="49"/>
                    <a:pt x="41" y="59"/>
                  </a:cubicBezTo>
                  <a:cubicBezTo>
                    <a:pt x="55" y="72"/>
                    <a:pt x="72" y="88"/>
                    <a:pt x="93" y="105"/>
                  </a:cubicBezTo>
                  <a:cubicBezTo>
                    <a:pt x="135" y="138"/>
                    <a:pt x="190" y="170"/>
                    <a:pt x="260" y="170"/>
                  </a:cubicBezTo>
                  <a:cubicBezTo>
                    <a:pt x="330" y="170"/>
                    <a:pt x="411" y="129"/>
                    <a:pt x="461" y="101"/>
                  </a:cubicBezTo>
                  <a:cubicBezTo>
                    <a:pt x="489" y="86"/>
                    <a:pt x="524" y="57"/>
                    <a:pt x="554" y="36"/>
                  </a:cubicBezTo>
                  <a:cubicBezTo>
                    <a:pt x="576" y="20"/>
                    <a:pt x="575" y="0"/>
                    <a:pt x="594" y="2"/>
                  </a:cubicBezTo>
                  <a:cubicBezTo>
                    <a:pt x="612" y="4"/>
                    <a:pt x="598" y="24"/>
                    <a:pt x="573" y="46"/>
                  </a:cubicBezTo>
                  <a:cubicBezTo>
                    <a:pt x="547" y="69"/>
                    <a:pt x="506" y="99"/>
                    <a:pt x="474"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1333">
                      <a:prstClr val="white"/>
                    </a:gs>
                    <a:gs pos="8000">
                      <a:prstClr val="white"/>
                    </a:gs>
                  </a:gsLst>
                  <a:lin ang="5400000" scaled="0"/>
                </a:gradFill>
                <a:effectLst/>
                <a:uLnTx/>
                <a:uFillTx/>
                <a:latin typeface="Calibri" panose="020F0502020204030204"/>
                <a:ea typeface="+mn-ea"/>
                <a:cs typeface="+mn-cs"/>
              </a:endParaRPr>
            </a:p>
          </p:txBody>
        </p:sp>
        <p:sp>
          <p:nvSpPr>
            <p:cNvPr id="103" name="Freeform 37"/>
            <p:cNvSpPr>
              <a:spLocks noEditPoints="1"/>
            </p:cNvSpPr>
            <p:nvPr/>
          </p:nvSpPr>
          <p:spPr bwMode="auto">
            <a:xfrm>
              <a:off x="-8618" y="5470"/>
              <a:ext cx="3663" cy="4419"/>
            </a:xfrm>
            <a:custGeom>
              <a:avLst/>
              <a:gdLst>
                <a:gd name="T0" fmla="*/ 2622 w 2847"/>
                <a:gd name="T1" fmla="*/ 2424 h 3439"/>
                <a:gd name="T2" fmla="*/ 2542 w 2847"/>
                <a:gd name="T3" fmla="*/ 1861 h 3439"/>
                <a:gd name="T4" fmla="*/ 1429 w 2847"/>
                <a:gd name="T5" fmla="*/ 3 h 3439"/>
                <a:gd name="T6" fmla="*/ 394 w 2847"/>
                <a:gd name="T7" fmla="*/ 2345 h 3439"/>
                <a:gd name="T8" fmla="*/ 45 w 2847"/>
                <a:gd name="T9" fmla="*/ 2633 h 3439"/>
                <a:gd name="T10" fmla="*/ 34 w 2847"/>
                <a:gd name="T11" fmla="*/ 2795 h 3439"/>
                <a:gd name="T12" fmla="*/ 557 w 2847"/>
                <a:gd name="T13" fmla="*/ 3313 h 3439"/>
                <a:gd name="T14" fmla="*/ 1106 w 2847"/>
                <a:gd name="T15" fmla="*/ 3248 h 3439"/>
                <a:gd name="T16" fmla="*/ 1816 w 2847"/>
                <a:gd name="T17" fmla="*/ 3276 h 3439"/>
                <a:gd name="T18" fmla="*/ 2409 w 2847"/>
                <a:gd name="T19" fmla="*/ 3243 h 3439"/>
                <a:gd name="T20" fmla="*/ 1402 w 2847"/>
                <a:gd name="T21" fmla="*/ 695 h 3439"/>
                <a:gd name="T22" fmla="*/ 1572 w 2847"/>
                <a:gd name="T23" fmla="*/ 475 h 3439"/>
                <a:gd name="T24" fmla="*/ 1743 w 2847"/>
                <a:gd name="T25" fmla="*/ 692 h 3439"/>
                <a:gd name="T26" fmla="*/ 1678 w 2847"/>
                <a:gd name="T27" fmla="*/ 848 h 3439"/>
                <a:gd name="T28" fmla="*/ 1644 w 2847"/>
                <a:gd name="T29" fmla="*/ 729 h 3439"/>
                <a:gd name="T30" fmla="*/ 1571 w 2847"/>
                <a:gd name="T31" fmla="*/ 606 h 3439"/>
                <a:gd name="T32" fmla="*/ 1489 w 2847"/>
                <a:gd name="T33" fmla="*/ 724 h 3439"/>
                <a:gd name="T34" fmla="*/ 1402 w 2847"/>
                <a:gd name="T35" fmla="*/ 698 h 3439"/>
                <a:gd name="T36" fmla="*/ 1146 w 2847"/>
                <a:gd name="T37" fmla="*/ 508 h 3439"/>
                <a:gd name="T38" fmla="*/ 1279 w 2847"/>
                <a:gd name="T39" fmla="*/ 690 h 3439"/>
                <a:gd name="T40" fmla="*/ 1267 w 2847"/>
                <a:gd name="T41" fmla="*/ 736 h 3439"/>
                <a:gd name="T42" fmla="*/ 1199 w 2847"/>
                <a:gd name="T43" fmla="*/ 677 h 3439"/>
                <a:gd name="T44" fmla="*/ 1119 w 2847"/>
                <a:gd name="T45" fmla="*/ 647 h 3439"/>
                <a:gd name="T46" fmla="*/ 1111 w 2847"/>
                <a:gd name="T47" fmla="*/ 785 h 3439"/>
                <a:gd name="T48" fmla="*/ 1095 w 2847"/>
                <a:gd name="T49" fmla="*/ 857 h 3439"/>
                <a:gd name="T50" fmla="*/ 1045 w 2847"/>
                <a:gd name="T51" fmla="*/ 609 h 3439"/>
                <a:gd name="T52" fmla="*/ 1155 w 2847"/>
                <a:gd name="T53" fmla="*/ 845 h 3439"/>
                <a:gd name="T54" fmla="*/ 1516 w 2847"/>
                <a:gd name="T55" fmla="*/ 809 h 3439"/>
                <a:gd name="T56" fmla="*/ 1736 w 2847"/>
                <a:gd name="T57" fmla="*/ 927 h 3439"/>
                <a:gd name="T58" fmla="*/ 1586 w 2847"/>
                <a:gd name="T59" fmla="*/ 1114 h 3439"/>
                <a:gd name="T60" fmla="*/ 1219 w 2847"/>
                <a:gd name="T61" fmla="*/ 1171 h 3439"/>
                <a:gd name="T62" fmla="*/ 1033 w 2847"/>
                <a:gd name="T63" fmla="*/ 997 h 3439"/>
                <a:gd name="T64" fmla="*/ 1083 w 2847"/>
                <a:gd name="T65" fmla="*/ 3152 h 3439"/>
                <a:gd name="T66" fmla="*/ 169 w 2847"/>
                <a:gd name="T67" fmla="*/ 3185 h 3439"/>
                <a:gd name="T68" fmla="*/ 83 w 2847"/>
                <a:gd name="T69" fmla="*/ 2949 h 3439"/>
                <a:gd name="T70" fmla="*/ 184 w 2847"/>
                <a:gd name="T71" fmla="*/ 2578 h 3439"/>
                <a:gd name="T72" fmla="*/ 412 w 2847"/>
                <a:gd name="T73" fmla="*/ 2391 h 3439"/>
                <a:gd name="T74" fmla="*/ 677 w 2847"/>
                <a:gd name="T75" fmla="*/ 2452 h 3439"/>
                <a:gd name="T76" fmla="*/ 979 w 2847"/>
                <a:gd name="T77" fmla="*/ 2926 h 3439"/>
                <a:gd name="T78" fmla="*/ 975 w 2847"/>
                <a:gd name="T79" fmla="*/ 2847 h 3439"/>
                <a:gd name="T80" fmla="*/ 781 w 2847"/>
                <a:gd name="T81" fmla="*/ 2403 h 3439"/>
                <a:gd name="T82" fmla="*/ 797 w 2847"/>
                <a:gd name="T83" fmla="*/ 1570 h 3439"/>
                <a:gd name="T84" fmla="*/ 1077 w 2847"/>
                <a:gd name="T85" fmla="*/ 1095 h 3439"/>
                <a:gd name="T86" fmla="*/ 1328 w 2847"/>
                <a:gd name="T87" fmla="*/ 1240 h 3439"/>
                <a:gd name="T88" fmla="*/ 1594 w 2847"/>
                <a:gd name="T89" fmla="*/ 1139 h 3439"/>
                <a:gd name="T90" fmla="*/ 2224 w 2847"/>
                <a:gd name="T91" fmla="*/ 2122 h 3439"/>
                <a:gd name="T92" fmla="*/ 2289 w 2847"/>
                <a:gd name="T93" fmla="*/ 2144 h 3439"/>
                <a:gd name="T94" fmla="*/ 2467 w 2847"/>
                <a:gd name="T95" fmla="*/ 2378 h 3439"/>
                <a:gd name="T96" fmla="*/ 2028 w 2847"/>
                <a:gd name="T97" fmla="*/ 2300 h 3439"/>
                <a:gd name="T98" fmla="*/ 1839 w 2847"/>
                <a:gd name="T99" fmla="*/ 2932 h 3439"/>
                <a:gd name="T100" fmla="*/ 2374 w 2847"/>
                <a:gd name="T101" fmla="*/ 3214 h 3439"/>
                <a:gd name="T102" fmla="*/ 1856 w 2847"/>
                <a:gd name="T103" fmla="*/ 3255 h 3439"/>
                <a:gd name="T104" fmla="*/ 1958 w 2847"/>
                <a:gd name="T105" fmla="*/ 2481 h 3439"/>
                <a:gd name="T106" fmla="*/ 2440 w 2847"/>
                <a:gd name="T107" fmla="*/ 2424 h 3439"/>
                <a:gd name="T108" fmla="*/ 2592 w 2847"/>
                <a:gd name="T109" fmla="*/ 2459 h 3439"/>
                <a:gd name="T110" fmla="*/ 2707 w 2847"/>
                <a:gd name="T111" fmla="*/ 2737 h 3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47" h="3439">
                  <a:moveTo>
                    <a:pt x="2741" y="2707"/>
                  </a:moveTo>
                  <a:cubicBezTo>
                    <a:pt x="2741" y="2707"/>
                    <a:pt x="2741" y="2707"/>
                    <a:pt x="2741" y="2707"/>
                  </a:cubicBezTo>
                  <a:cubicBezTo>
                    <a:pt x="2716" y="2679"/>
                    <a:pt x="2705" y="2629"/>
                    <a:pt x="2692" y="2575"/>
                  </a:cubicBezTo>
                  <a:cubicBezTo>
                    <a:pt x="2680" y="2520"/>
                    <a:pt x="2666" y="2462"/>
                    <a:pt x="2622" y="2424"/>
                  </a:cubicBezTo>
                  <a:cubicBezTo>
                    <a:pt x="2622" y="2424"/>
                    <a:pt x="2621" y="2424"/>
                    <a:pt x="2621" y="2424"/>
                  </a:cubicBezTo>
                  <a:cubicBezTo>
                    <a:pt x="2613" y="2416"/>
                    <a:pt x="2603" y="2410"/>
                    <a:pt x="2594" y="2405"/>
                  </a:cubicBezTo>
                  <a:cubicBezTo>
                    <a:pt x="2585" y="2399"/>
                    <a:pt x="2576" y="2395"/>
                    <a:pt x="2567" y="2391"/>
                  </a:cubicBezTo>
                  <a:cubicBezTo>
                    <a:pt x="2629" y="2208"/>
                    <a:pt x="2604" y="2026"/>
                    <a:pt x="2542" y="1861"/>
                  </a:cubicBezTo>
                  <a:cubicBezTo>
                    <a:pt x="2466" y="1659"/>
                    <a:pt x="2332" y="1483"/>
                    <a:pt x="2230" y="1362"/>
                  </a:cubicBezTo>
                  <a:cubicBezTo>
                    <a:pt x="2116" y="1219"/>
                    <a:pt x="2004" y="1082"/>
                    <a:pt x="2007" y="880"/>
                  </a:cubicBezTo>
                  <a:cubicBezTo>
                    <a:pt x="2010" y="572"/>
                    <a:pt x="2040" y="1"/>
                    <a:pt x="1498" y="0"/>
                  </a:cubicBezTo>
                  <a:cubicBezTo>
                    <a:pt x="1476" y="0"/>
                    <a:pt x="1453" y="1"/>
                    <a:pt x="1429" y="3"/>
                  </a:cubicBezTo>
                  <a:cubicBezTo>
                    <a:pt x="824" y="52"/>
                    <a:pt x="984" y="692"/>
                    <a:pt x="975" y="906"/>
                  </a:cubicBezTo>
                  <a:cubicBezTo>
                    <a:pt x="964" y="1063"/>
                    <a:pt x="932" y="1186"/>
                    <a:pt x="825" y="1339"/>
                  </a:cubicBezTo>
                  <a:cubicBezTo>
                    <a:pt x="698" y="1490"/>
                    <a:pt x="520" y="1734"/>
                    <a:pt x="435" y="1987"/>
                  </a:cubicBezTo>
                  <a:cubicBezTo>
                    <a:pt x="395" y="2107"/>
                    <a:pt x="377" y="2229"/>
                    <a:pt x="394" y="2345"/>
                  </a:cubicBezTo>
                  <a:cubicBezTo>
                    <a:pt x="389" y="2349"/>
                    <a:pt x="383" y="2355"/>
                    <a:pt x="378" y="2360"/>
                  </a:cubicBezTo>
                  <a:cubicBezTo>
                    <a:pt x="341" y="2400"/>
                    <a:pt x="314" y="2448"/>
                    <a:pt x="283" y="2480"/>
                  </a:cubicBezTo>
                  <a:cubicBezTo>
                    <a:pt x="254" y="2509"/>
                    <a:pt x="214" y="2519"/>
                    <a:pt x="169" y="2536"/>
                  </a:cubicBezTo>
                  <a:cubicBezTo>
                    <a:pt x="124" y="2552"/>
                    <a:pt x="75" y="2575"/>
                    <a:pt x="45" y="2633"/>
                  </a:cubicBezTo>
                  <a:cubicBezTo>
                    <a:pt x="45" y="2633"/>
                    <a:pt x="45" y="2633"/>
                    <a:pt x="45" y="2633"/>
                  </a:cubicBezTo>
                  <a:cubicBezTo>
                    <a:pt x="45" y="2633"/>
                    <a:pt x="45" y="2633"/>
                    <a:pt x="45" y="2633"/>
                  </a:cubicBezTo>
                  <a:cubicBezTo>
                    <a:pt x="31" y="2659"/>
                    <a:pt x="26" y="2687"/>
                    <a:pt x="26" y="2716"/>
                  </a:cubicBezTo>
                  <a:cubicBezTo>
                    <a:pt x="26" y="2743"/>
                    <a:pt x="30" y="2769"/>
                    <a:pt x="34" y="2795"/>
                  </a:cubicBezTo>
                  <a:cubicBezTo>
                    <a:pt x="42" y="2849"/>
                    <a:pt x="51" y="2900"/>
                    <a:pt x="40" y="2935"/>
                  </a:cubicBezTo>
                  <a:cubicBezTo>
                    <a:pt x="4" y="3031"/>
                    <a:pt x="0" y="3098"/>
                    <a:pt x="25" y="3147"/>
                  </a:cubicBezTo>
                  <a:cubicBezTo>
                    <a:pt x="50" y="3196"/>
                    <a:pt x="101" y="3217"/>
                    <a:pt x="159" y="3229"/>
                  </a:cubicBezTo>
                  <a:cubicBezTo>
                    <a:pt x="276" y="3254"/>
                    <a:pt x="433" y="3248"/>
                    <a:pt x="557" y="3313"/>
                  </a:cubicBezTo>
                  <a:cubicBezTo>
                    <a:pt x="568" y="3293"/>
                    <a:pt x="568" y="3293"/>
                    <a:pt x="568" y="3293"/>
                  </a:cubicBezTo>
                  <a:cubicBezTo>
                    <a:pt x="557" y="3314"/>
                    <a:pt x="557" y="3314"/>
                    <a:pt x="557" y="3314"/>
                  </a:cubicBezTo>
                  <a:cubicBezTo>
                    <a:pt x="690" y="3383"/>
                    <a:pt x="825" y="3408"/>
                    <a:pt x="932" y="3383"/>
                  </a:cubicBezTo>
                  <a:cubicBezTo>
                    <a:pt x="1010" y="3365"/>
                    <a:pt x="1073" y="3319"/>
                    <a:pt x="1106" y="3248"/>
                  </a:cubicBezTo>
                  <a:cubicBezTo>
                    <a:pt x="1190" y="3247"/>
                    <a:pt x="1282" y="3212"/>
                    <a:pt x="1429" y="3203"/>
                  </a:cubicBezTo>
                  <a:cubicBezTo>
                    <a:pt x="1530" y="3195"/>
                    <a:pt x="1655" y="3239"/>
                    <a:pt x="1799" y="3231"/>
                  </a:cubicBezTo>
                  <a:cubicBezTo>
                    <a:pt x="1802" y="3247"/>
                    <a:pt x="1808" y="3262"/>
                    <a:pt x="1815" y="3276"/>
                  </a:cubicBezTo>
                  <a:cubicBezTo>
                    <a:pt x="1815" y="3276"/>
                    <a:pt x="1816" y="3276"/>
                    <a:pt x="1816" y="3276"/>
                  </a:cubicBezTo>
                  <a:cubicBezTo>
                    <a:pt x="1871" y="3388"/>
                    <a:pt x="1975" y="3439"/>
                    <a:pt x="2086" y="3430"/>
                  </a:cubicBezTo>
                  <a:cubicBezTo>
                    <a:pt x="2196" y="3422"/>
                    <a:pt x="2314" y="3356"/>
                    <a:pt x="2409" y="3243"/>
                  </a:cubicBezTo>
                  <a:cubicBezTo>
                    <a:pt x="2392" y="3229"/>
                    <a:pt x="2392" y="3229"/>
                    <a:pt x="2392" y="3229"/>
                  </a:cubicBezTo>
                  <a:cubicBezTo>
                    <a:pt x="2409" y="3243"/>
                    <a:pt x="2409" y="3243"/>
                    <a:pt x="2409" y="3243"/>
                  </a:cubicBezTo>
                  <a:cubicBezTo>
                    <a:pt x="2500" y="3133"/>
                    <a:pt x="2650" y="3088"/>
                    <a:pt x="2750" y="3027"/>
                  </a:cubicBezTo>
                  <a:cubicBezTo>
                    <a:pt x="2800" y="2997"/>
                    <a:pt x="2840" y="2960"/>
                    <a:pt x="2843" y="2905"/>
                  </a:cubicBezTo>
                  <a:cubicBezTo>
                    <a:pt x="2847" y="2850"/>
                    <a:pt x="2814" y="2789"/>
                    <a:pt x="2741" y="2707"/>
                  </a:cubicBezTo>
                  <a:close/>
                  <a:moveTo>
                    <a:pt x="1402" y="695"/>
                  </a:moveTo>
                  <a:cubicBezTo>
                    <a:pt x="1402" y="655"/>
                    <a:pt x="1408" y="621"/>
                    <a:pt x="1424" y="586"/>
                  </a:cubicBezTo>
                  <a:cubicBezTo>
                    <a:pt x="1439" y="550"/>
                    <a:pt x="1458" y="525"/>
                    <a:pt x="1485" y="505"/>
                  </a:cubicBezTo>
                  <a:cubicBezTo>
                    <a:pt x="1512" y="484"/>
                    <a:pt x="1539" y="475"/>
                    <a:pt x="1570" y="475"/>
                  </a:cubicBezTo>
                  <a:cubicBezTo>
                    <a:pt x="1572" y="475"/>
                    <a:pt x="1572" y="475"/>
                    <a:pt x="1572" y="475"/>
                  </a:cubicBezTo>
                  <a:cubicBezTo>
                    <a:pt x="1603" y="475"/>
                    <a:pt x="1629" y="484"/>
                    <a:pt x="1656" y="503"/>
                  </a:cubicBezTo>
                  <a:cubicBezTo>
                    <a:pt x="1683" y="523"/>
                    <a:pt x="1703" y="548"/>
                    <a:pt x="1719" y="583"/>
                  </a:cubicBezTo>
                  <a:cubicBezTo>
                    <a:pt x="1734" y="617"/>
                    <a:pt x="1742" y="650"/>
                    <a:pt x="1743" y="689"/>
                  </a:cubicBezTo>
                  <a:cubicBezTo>
                    <a:pt x="1743" y="690"/>
                    <a:pt x="1743" y="691"/>
                    <a:pt x="1743" y="692"/>
                  </a:cubicBezTo>
                  <a:cubicBezTo>
                    <a:pt x="1743" y="692"/>
                    <a:pt x="1743" y="692"/>
                    <a:pt x="1743" y="692"/>
                  </a:cubicBezTo>
                  <a:cubicBezTo>
                    <a:pt x="1743" y="732"/>
                    <a:pt x="1736" y="767"/>
                    <a:pt x="1721" y="802"/>
                  </a:cubicBezTo>
                  <a:cubicBezTo>
                    <a:pt x="1712" y="822"/>
                    <a:pt x="1702" y="839"/>
                    <a:pt x="1690" y="853"/>
                  </a:cubicBezTo>
                  <a:cubicBezTo>
                    <a:pt x="1686" y="851"/>
                    <a:pt x="1682" y="849"/>
                    <a:pt x="1678" y="848"/>
                  </a:cubicBezTo>
                  <a:cubicBezTo>
                    <a:pt x="1662" y="841"/>
                    <a:pt x="1649" y="836"/>
                    <a:pt x="1637" y="831"/>
                  </a:cubicBezTo>
                  <a:cubicBezTo>
                    <a:pt x="1625" y="827"/>
                    <a:pt x="1615" y="824"/>
                    <a:pt x="1606" y="820"/>
                  </a:cubicBezTo>
                  <a:cubicBezTo>
                    <a:pt x="1613" y="812"/>
                    <a:pt x="1626" y="802"/>
                    <a:pt x="1632" y="789"/>
                  </a:cubicBezTo>
                  <a:cubicBezTo>
                    <a:pt x="1639" y="770"/>
                    <a:pt x="1643" y="751"/>
                    <a:pt x="1644" y="729"/>
                  </a:cubicBezTo>
                  <a:cubicBezTo>
                    <a:pt x="1644" y="728"/>
                    <a:pt x="1644" y="728"/>
                    <a:pt x="1644" y="727"/>
                  </a:cubicBezTo>
                  <a:cubicBezTo>
                    <a:pt x="1645" y="705"/>
                    <a:pt x="1642" y="687"/>
                    <a:pt x="1636" y="669"/>
                  </a:cubicBezTo>
                  <a:cubicBezTo>
                    <a:pt x="1629" y="649"/>
                    <a:pt x="1621" y="635"/>
                    <a:pt x="1609" y="624"/>
                  </a:cubicBezTo>
                  <a:cubicBezTo>
                    <a:pt x="1597" y="612"/>
                    <a:pt x="1585" y="607"/>
                    <a:pt x="1571" y="606"/>
                  </a:cubicBezTo>
                  <a:cubicBezTo>
                    <a:pt x="1570" y="606"/>
                    <a:pt x="1570" y="606"/>
                    <a:pt x="1569" y="606"/>
                  </a:cubicBezTo>
                  <a:cubicBezTo>
                    <a:pt x="1555" y="606"/>
                    <a:pt x="1544" y="611"/>
                    <a:pt x="1532" y="621"/>
                  </a:cubicBezTo>
                  <a:cubicBezTo>
                    <a:pt x="1519" y="632"/>
                    <a:pt x="1510" y="645"/>
                    <a:pt x="1502" y="664"/>
                  </a:cubicBezTo>
                  <a:cubicBezTo>
                    <a:pt x="1494" y="683"/>
                    <a:pt x="1490" y="702"/>
                    <a:pt x="1489" y="724"/>
                  </a:cubicBezTo>
                  <a:cubicBezTo>
                    <a:pt x="1489" y="725"/>
                    <a:pt x="1489" y="725"/>
                    <a:pt x="1489" y="726"/>
                  </a:cubicBezTo>
                  <a:cubicBezTo>
                    <a:pt x="1489" y="739"/>
                    <a:pt x="1490" y="750"/>
                    <a:pt x="1492" y="761"/>
                  </a:cubicBezTo>
                  <a:cubicBezTo>
                    <a:pt x="1464" y="747"/>
                    <a:pt x="1429" y="737"/>
                    <a:pt x="1405" y="731"/>
                  </a:cubicBezTo>
                  <a:cubicBezTo>
                    <a:pt x="1403" y="721"/>
                    <a:pt x="1402" y="710"/>
                    <a:pt x="1402" y="698"/>
                  </a:cubicBezTo>
                  <a:lnTo>
                    <a:pt x="1402" y="695"/>
                  </a:lnTo>
                  <a:close/>
                  <a:moveTo>
                    <a:pt x="1045" y="609"/>
                  </a:moveTo>
                  <a:cubicBezTo>
                    <a:pt x="1054" y="578"/>
                    <a:pt x="1067" y="555"/>
                    <a:pt x="1086" y="537"/>
                  </a:cubicBezTo>
                  <a:cubicBezTo>
                    <a:pt x="1104" y="518"/>
                    <a:pt x="1123" y="509"/>
                    <a:pt x="1146" y="508"/>
                  </a:cubicBezTo>
                  <a:cubicBezTo>
                    <a:pt x="1147" y="508"/>
                    <a:pt x="1149" y="508"/>
                    <a:pt x="1151" y="508"/>
                  </a:cubicBezTo>
                  <a:cubicBezTo>
                    <a:pt x="1171" y="508"/>
                    <a:pt x="1189" y="515"/>
                    <a:pt x="1208" y="530"/>
                  </a:cubicBezTo>
                  <a:cubicBezTo>
                    <a:pt x="1229" y="546"/>
                    <a:pt x="1244" y="567"/>
                    <a:pt x="1257" y="597"/>
                  </a:cubicBezTo>
                  <a:cubicBezTo>
                    <a:pt x="1270" y="626"/>
                    <a:pt x="1277" y="656"/>
                    <a:pt x="1279" y="690"/>
                  </a:cubicBezTo>
                  <a:cubicBezTo>
                    <a:pt x="1279" y="691"/>
                    <a:pt x="1279" y="691"/>
                    <a:pt x="1279" y="691"/>
                  </a:cubicBezTo>
                  <a:cubicBezTo>
                    <a:pt x="1280" y="705"/>
                    <a:pt x="1280" y="719"/>
                    <a:pt x="1279" y="732"/>
                  </a:cubicBezTo>
                  <a:cubicBezTo>
                    <a:pt x="1279" y="732"/>
                    <a:pt x="1279" y="732"/>
                    <a:pt x="1279" y="732"/>
                  </a:cubicBezTo>
                  <a:cubicBezTo>
                    <a:pt x="1275" y="733"/>
                    <a:pt x="1271" y="735"/>
                    <a:pt x="1267" y="736"/>
                  </a:cubicBezTo>
                  <a:cubicBezTo>
                    <a:pt x="1245" y="744"/>
                    <a:pt x="1227" y="752"/>
                    <a:pt x="1211" y="763"/>
                  </a:cubicBezTo>
                  <a:cubicBezTo>
                    <a:pt x="1212" y="752"/>
                    <a:pt x="1212" y="740"/>
                    <a:pt x="1211" y="726"/>
                  </a:cubicBezTo>
                  <a:cubicBezTo>
                    <a:pt x="1211" y="726"/>
                    <a:pt x="1211" y="725"/>
                    <a:pt x="1211" y="724"/>
                  </a:cubicBezTo>
                  <a:cubicBezTo>
                    <a:pt x="1209" y="707"/>
                    <a:pt x="1206" y="692"/>
                    <a:pt x="1199" y="677"/>
                  </a:cubicBezTo>
                  <a:cubicBezTo>
                    <a:pt x="1193" y="662"/>
                    <a:pt x="1185" y="651"/>
                    <a:pt x="1176" y="642"/>
                  </a:cubicBezTo>
                  <a:cubicBezTo>
                    <a:pt x="1167" y="635"/>
                    <a:pt x="1158" y="631"/>
                    <a:pt x="1149" y="631"/>
                  </a:cubicBezTo>
                  <a:cubicBezTo>
                    <a:pt x="1148" y="631"/>
                    <a:pt x="1147" y="631"/>
                    <a:pt x="1146" y="632"/>
                  </a:cubicBezTo>
                  <a:cubicBezTo>
                    <a:pt x="1136" y="632"/>
                    <a:pt x="1128" y="637"/>
                    <a:pt x="1119" y="647"/>
                  </a:cubicBezTo>
                  <a:cubicBezTo>
                    <a:pt x="1111" y="657"/>
                    <a:pt x="1106" y="669"/>
                    <a:pt x="1102" y="686"/>
                  </a:cubicBezTo>
                  <a:cubicBezTo>
                    <a:pt x="1098" y="702"/>
                    <a:pt x="1097" y="718"/>
                    <a:pt x="1099" y="736"/>
                  </a:cubicBezTo>
                  <a:cubicBezTo>
                    <a:pt x="1099" y="737"/>
                    <a:pt x="1099" y="737"/>
                    <a:pt x="1099" y="738"/>
                  </a:cubicBezTo>
                  <a:cubicBezTo>
                    <a:pt x="1101" y="756"/>
                    <a:pt x="1104" y="771"/>
                    <a:pt x="1111" y="785"/>
                  </a:cubicBezTo>
                  <a:cubicBezTo>
                    <a:pt x="1117" y="801"/>
                    <a:pt x="1125" y="812"/>
                    <a:pt x="1134" y="820"/>
                  </a:cubicBezTo>
                  <a:cubicBezTo>
                    <a:pt x="1136" y="821"/>
                    <a:pt x="1138" y="823"/>
                    <a:pt x="1139" y="824"/>
                  </a:cubicBezTo>
                  <a:cubicBezTo>
                    <a:pt x="1129" y="832"/>
                    <a:pt x="1122" y="837"/>
                    <a:pt x="1114" y="843"/>
                  </a:cubicBezTo>
                  <a:cubicBezTo>
                    <a:pt x="1109" y="847"/>
                    <a:pt x="1103" y="852"/>
                    <a:pt x="1095" y="857"/>
                  </a:cubicBezTo>
                  <a:cubicBezTo>
                    <a:pt x="1079" y="842"/>
                    <a:pt x="1067" y="823"/>
                    <a:pt x="1056" y="798"/>
                  </a:cubicBezTo>
                  <a:cubicBezTo>
                    <a:pt x="1043" y="769"/>
                    <a:pt x="1036" y="739"/>
                    <a:pt x="1034" y="705"/>
                  </a:cubicBezTo>
                  <a:cubicBezTo>
                    <a:pt x="1034" y="704"/>
                    <a:pt x="1034" y="704"/>
                    <a:pt x="1034" y="704"/>
                  </a:cubicBezTo>
                  <a:cubicBezTo>
                    <a:pt x="1032" y="670"/>
                    <a:pt x="1035" y="640"/>
                    <a:pt x="1045" y="609"/>
                  </a:cubicBezTo>
                  <a:close/>
                  <a:moveTo>
                    <a:pt x="1060" y="915"/>
                  </a:moveTo>
                  <a:cubicBezTo>
                    <a:pt x="1092" y="891"/>
                    <a:pt x="1115" y="875"/>
                    <a:pt x="1130" y="864"/>
                  </a:cubicBezTo>
                  <a:cubicBezTo>
                    <a:pt x="1144" y="853"/>
                    <a:pt x="1150" y="849"/>
                    <a:pt x="1155" y="845"/>
                  </a:cubicBezTo>
                  <a:cubicBezTo>
                    <a:pt x="1155" y="845"/>
                    <a:pt x="1155" y="845"/>
                    <a:pt x="1155" y="845"/>
                  </a:cubicBezTo>
                  <a:cubicBezTo>
                    <a:pt x="1155" y="845"/>
                    <a:pt x="1155" y="845"/>
                    <a:pt x="1155" y="845"/>
                  </a:cubicBezTo>
                  <a:cubicBezTo>
                    <a:pt x="1179" y="822"/>
                    <a:pt x="1218" y="780"/>
                    <a:pt x="1275" y="761"/>
                  </a:cubicBezTo>
                  <a:cubicBezTo>
                    <a:pt x="1295" y="754"/>
                    <a:pt x="1317" y="749"/>
                    <a:pt x="1342" y="749"/>
                  </a:cubicBezTo>
                  <a:cubicBezTo>
                    <a:pt x="1390" y="749"/>
                    <a:pt x="1447" y="765"/>
                    <a:pt x="1516" y="809"/>
                  </a:cubicBezTo>
                  <a:cubicBezTo>
                    <a:pt x="1558" y="837"/>
                    <a:pt x="1591" y="839"/>
                    <a:pt x="1667" y="871"/>
                  </a:cubicBezTo>
                  <a:cubicBezTo>
                    <a:pt x="1667" y="872"/>
                    <a:pt x="1667" y="872"/>
                    <a:pt x="1667" y="872"/>
                  </a:cubicBezTo>
                  <a:cubicBezTo>
                    <a:pt x="1668" y="872"/>
                    <a:pt x="1668" y="872"/>
                    <a:pt x="1668" y="872"/>
                  </a:cubicBezTo>
                  <a:cubicBezTo>
                    <a:pt x="1704" y="887"/>
                    <a:pt x="1726" y="906"/>
                    <a:pt x="1736" y="927"/>
                  </a:cubicBezTo>
                  <a:cubicBezTo>
                    <a:pt x="1747" y="947"/>
                    <a:pt x="1747" y="970"/>
                    <a:pt x="1738" y="993"/>
                  </a:cubicBezTo>
                  <a:cubicBezTo>
                    <a:pt x="1720" y="1040"/>
                    <a:pt x="1664" y="1090"/>
                    <a:pt x="1586" y="1114"/>
                  </a:cubicBezTo>
                  <a:cubicBezTo>
                    <a:pt x="1586" y="1114"/>
                    <a:pt x="1586" y="1114"/>
                    <a:pt x="1586" y="1114"/>
                  </a:cubicBezTo>
                  <a:cubicBezTo>
                    <a:pt x="1586" y="1114"/>
                    <a:pt x="1586" y="1114"/>
                    <a:pt x="1586" y="1114"/>
                  </a:cubicBezTo>
                  <a:cubicBezTo>
                    <a:pt x="1547" y="1127"/>
                    <a:pt x="1514" y="1154"/>
                    <a:pt x="1474" y="1177"/>
                  </a:cubicBezTo>
                  <a:cubicBezTo>
                    <a:pt x="1435" y="1199"/>
                    <a:pt x="1390" y="1218"/>
                    <a:pt x="1330" y="1214"/>
                  </a:cubicBezTo>
                  <a:cubicBezTo>
                    <a:pt x="1304" y="1213"/>
                    <a:pt x="1283" y="1207"/>
                    <a:pt x="1265" y="1200"/>
                  </a:cubicBezTo>
                  <a:cubicBezTo>
                    <a:pt x="1248" y="1192"/>
                    <a:pt x="1233" y="1182"/>
                    <a:pt x="1219" y="1171"/>
                  </a:cubicBezTo>
                  <a:cubicBezTo>
                    <a:pt x="1191" y="1149"/>
                    <a:pt x="1167" y="1120"/>
                    <a:pt x="1131" y="1100"/>
                  </a:cubicBezTo>
                  <a:cubicBezTo>
                    <a:pt x="1131" y="1100"/>
                    <a:pt x="1131" y="1100"/>
                    <a:pt x="1131" y="1100"/>
                  </a:cubicBezTo>
                  <a:cubicBezTo>
                    <a:pt x="1131" y="1099"/>
                    <a:pt x="1131" y="1099"/>
                    <a:pt x="1131" y="1099"/>
                  </a:cubicBezTo>
                  <a:cubicBezTo>
                    <a:pt x="1074" y="1067"/>
                    <a:pt x="1042" y="1029"/>
                    <a:pt x="1033" y="997"/>
                  </a:cubicBezTo>
                  <a:cubicBezTo>
                    <a:pt x="1023" y="964"/>
                    <a:pt x="1032" y="937"/>
                    <a:pt x="1060" y="915"/>
                  </a:cubicBezTo>
                  <a:close/>
                  <a:moveTo>
                    <a:pt x="1083" y="3152"/>
                  </a:moveTo>
                  <a:cubicBezTo>
                    <a:pt x="1083" y="3152"/>
                    <a:pt x="1083" y="3152"/>
                    <a:pt x="1083" y="3152"/>
                  </a:cubicBezTo>
                  <a:cubicBezTo>
                    <a:pt x="1083" y="3152"/>
                    <a:pt x="1083" y="3152"/>
                    <a:pt x="1083" y="3152"/>
                  </a:cubicBezTo>
                  <a:cubicBezTo>
                    <a:pt x="1075" y="3259"/>
                    <a:pt x="1014" y="3318"/>
                    <a:pt x="922" y="3339"/>
                  </a:cubicBezTo>
                  <a:cubicBezTo>
                    <a:pt x="829" y="3360"/>
                    <a:pt x="704" y="3339"/>
                    <a:pt x="578" y="3273"/>
                  </a:cubicBezTo>
                  <a:cubicBezTo>
                    <a:pt x="578" y="3273"/>
                    <a:pt x="578" y="3273"/>
                    <a:pt x="578" y="3273"/>
                  </a:cubicBezTo>
                  <a:cubicBezTo>
                    <a:pt x="439" y="3200"/>
                    <a:pt x="274" y="3207"/>
                    <a:pt x="169" y="3185"/>
                  </a:cubicBezTo>
                  <a:cubicBezTo>
                    <a:pt x="116" y="3174"/>
                    <a:pt x="81" y="3157"/>
                    <a:pt x="65" y="3126"/>
                  </a:cubicBezTo>
                  <a:cubicBezTo>
                    <a:pt x="49" y="3095"/>
                    <a:pt x="49" y="3042"/>
                    <a:pt x="83" y="2950"/>
                  </a:cubicBezTo>
                  <a:cubicBezTo>
                    <a:pt x="83" y="2949"/>
                    <a:pt x="83" y="2949"/>
                    <a:pt x="83" y="2949"/>
                  </a:cubicBezTo>
                  <a:cubicBezTo>
                    <a:pt x="83" y="2949"/>
                    <a:pt x="83" y="2949"/>
                    <a:pt x="83" y="2949"/>
                  </a:cubicBezTo>
                  <a:cubicBezTo>
                    <a:pt x="100" y="2897"/>
                    <a:pt x="87" y="2841"/>
                    <a:pt x="79" y="2788"/>
                  </a:cubicBezTo>
                  <a:cubicBezTo>
                    <a:pt x="71" y="2736"/>
                    <a:pt x="67" y="2688"/>
                    <a:pt x="85" y="2654"/>
                  </a:cubicBezTo>
                  <a:cubicBezTo>
                    <a:pt x="85" y="2654"/>
                    <a:pt x="85" y="2654"/>
                    <a:pt x="85" y="2654"/>
                  </a:cubicBezTo>
                  <a:cubicBezTo>
                    <a:pt x="109" y="2609"/>
                    <a:pt x="142" y="2593"/>
                    <a:pt x="184" y="2578"/>
                  </a:cubicBezTo>
                  <a:cubicBezTo>
                    <a:pt x="226" y="2563"/>
                    <a:pt x="276" y="2551"/>
                    <a:pt x="316" y="2512"/>
                  </a:cubicBezTo>
                  <a:cubicBezTo>
                    <a:pt x="316" y="2512"/>
                    <a:pt x="316" y="2512"/>
                    <a:pt x="316" y="2512"/>
                  </a:cubicBezTo>
                  <a:cubicBezTo>
                    <a:pt x="316" y="2512"/>
                    <a:pt x="316" y="2512"/>
                    <a:pt x="316" y="2512"/>
                  </a:cubicBezTo>
                  <a:cubicBezTo>
                    <a:pt x="352" y="2473"/>
                    <a:pt x="380" y="2425"/>
                    <a:pt x="412" y="2391"/>
                  </a:cubicBezTo>
                  <a:cubicBezTo>
                    <a:pt x="439" y="2362"/>
                    <a:pt x="466" y="2343"/>
                    <a:pt x="506" y="2343"/>
                  </a:cubicBezTo>
                  <a:cubicBezTo>
                    <a:pt x="507" y="2343"/>
                    <a:pt x="507" y="2343"/>
                    <a:pt x="508" y="2343"/>
                  </a:cubicBezTo>
                  <a:cubicBezTo>
                    <a:pt x="515" y="2343"/>
                    <a:pt x="522" y="2344"/>
                    <a:pt x="530" y="2345"/>
                  </a:cubicBezTo>
                  <a:cubicBezTo>
                    <a:pt x="584" y="2353"/>
                    <a:pt x="631" y="2391"/>
                    <a:pt x="677" y="2452"/>
                  </a:cubicBezTo>
                  <a:cubicBezTo>
                    <a:pt x="808" y="2691"/>
                    <a:pt x="808" y="2691"/>
                    <a:pt x="808" y="2691"/>
                  </a:cubicBezTo>
                  <a:cubicBezTo>
                    <a:pt x="808" y="2691"/>
                    <a:pt x="808" y="2691"/>
                    <a:pt x="808" y="2691"/>
                  </a:cubicBezTo>
                  <a:cubicBezTo>
                    <a:pt x="808" y="2691"/>
                    <a:pt x="808" y="2691"/>
                    <a:pt x="808" y="2691"/>
                  </a:cubicBezTo>
                  <a:cubicBezTo>
                    <a:pt x="843" y="2764"/>
                    <a:pt x="916" y="2844"/>
                    <a:pt x="979" y="2926"/>
                  </a:cubicBezTo>
                  <a:cubicBezTo>
                    <a:pt x="1041" y="3007"/>
                    <a:pt x="1089" y="3089"/>
                    <a:pt x="1083" y="3152"/>
                  </a:cubicBezTo>
                  <a:close/>
                  <a:moveTo>
                    <a:pt x="1072" y="2979"/>
                  </a:moveTo>
                  <a:cubicBezTo>
                    <a:pt x="1055" y="2951"/>
                    <a:pt x="1035" y="2924"/>
                    <a:pt x="1015" y="2898"/>
                  </a:cubicBezTo>
                  <a:cubicBezTo>
                    <a:pt x="1002" y="2881"/>
                    <a:pt x="989" y="2864"/>
                    <a:pt x="975" y="2847"/>
                  </a:cubicBezTo>
                  <a:cubicBezTo>
                    <a:pt x="1001" y="2847"/>
                    <a:pt x="1023" y="2843"/>
                    <a:pt x="1041" y="2835"/>
                  </a:cubicBezTo>
                  <a:cubicBezTo>
                    <a:pt x="1064" y="2825"/>
                    <a:pt x="1079" y="2809"/>
                    <a:pt x="1087" y="2788"/>
                  </a:cubicBezTo>
                  <a:cubicBezTo>
                    <a:pt x="1102" y="2746"/>
                    <a:pt x="1087" y="2688"/>
                    <a:pt x="1037" y="2621"/>
                  </a:cubicBezTo>
                  <a:cubicBezTo>
                    <a:pt x="988" y="2554"/>
                    <a:pt x="904" y="2478"/>
                    <a:pt x="781" y="2403"/>
                  </a:cubicBezTo>
                  <a:cubicBezTo>
                    <a:pt x="781" y="2403"/>
                    <a:pt x="781" y="2403"/>
                    <a:pt x="781" y="2403"/>
                  </a:cubicBezTo>
                  <a:cubicBezTo>
                    <a:pt x="690" y="2346"/>
                    <a:pt x="640" y="2278"/>
                    <a:pt x="616" y="2203"/>
                  </a:cubicBezTo>
                  <a:cubicBezTo>
                    <a:pt x="593" y="2128"/>
                    <a:pt x="596" y="2047"/>
                    <a:pt x="614" y="1967"/>
                  </a:cubicBezTo>
                  <a:cubicBezTo>
                    <a:pt x="649" y="1813"/>
                    <a:pt x="739" y="1664"/>
                    <a:pt x="797" y="1570"/>
                  </a:cubicBezTo>
                  <a:cubicBezTo>
                    <a:pt x="812" y="1559"/>
                    <a:pt x="802" y="1591"/>
                    <a:pt x="738" y="1710"/>
                  </a:cubicBezTo>
                  <a:cubicBezTo>
                    <a:pt x="681" y="1818"/>
                    <a:pt x="575" y="2067"/>
                    <a:pt x="721" y="2262"/>
                  </a:cubicBezTo>
                  <a:cubicBezTo>
                    <a:pt x="725" y="2123"/>
                    <a:pt x="758" y="1982"/>
                    <a:pt x="813" y="1850"/>
                  </a:cubicBezTo>
                  <a:cubicBezTo>
                    <a:pt x="894" y="1666"/>
                    <a:pt x="1063" y="1348"/>
                    <a:pt x="1077" y="1095"/>
                  </a:cubicBezTo>
                  <a:cubicBezTo>
                    <a:pt x="1084" y="1100"/>
                    <a:pt x="1108" y="1116"/>
                    <a:pt x="1118" y="1122"/>
                  </a:cubicBezTo>
                  <a:cubicBezTo>
                    <a:pt x="1118" y="1122"/>
                    <a:pt x="1118" y="1122"/>
                    <a:pt x="1118" y="1122"/>
                  </a:cubicBezTo>
                  <a:cubicBezTo>
                    <a:pt x="1149" y="1140"/>
                    <a:pt x="1173" y="1167"/>
                    <a:pt x="1203" y="1191"/>
                  </a:cubicBezTo>
                  <a:cubicBezTo>
                    <a:pt x="1233" y="1216"/>
                    <a:pt x="1271" y="1237"/>
                    <a:pt x="1328" y="1240"/>
                  </a:cubicBezTo>
                  <a:cubicBezTo>
                    <a:pt x="1334" y="1240"/>
                    <a:pt x="1339" y="1240"/>
                    <a:pt x="1344" y="1240"/>
                  </a:cubicBezTo>
                  <a:cubicBezTo>
                    <a:pt x="1403" y="1240"/>
                    <a:pt x="1449" y="1221"/>
                    <a:pt x="1487" y="1199"/>
                  </a:cubicBezTo>
                  <a:cubicBezTo>
                    <a:pt x="1529" y="1176"/>
                    <a:pt x="1562" y="1149"/>
                    <a:pt x="1593" y="1139"/>
                  </a:cubicBezTo>
                  <a:cubicBezTo>
                    <a:pt x="1594" y="1139"/>
                    <a:pt x="1594" y="1139"/>
                    <a:pt x="1594" y="1139"/>
                  </a:cubicBezTo>
                  <a:cubicBezTo>
                    <a:pt x="1660" y="1118"/>
                    <a:pt x="1713" y="1081"/>
                    <a:pt x="1743" y="1038"/>
                  </a:cubicBezTo>
                  <a:cubicBezTo>
                    <a:pt x="1795" y="1242"/>
                    <a:pt x="1915" y="1536"/>
                    <a:pt x="1992" y="1680"/>
                  </a:cubicBezTo>
                  <a:cubicBezTo>
                    <a:pt x="2033" y="1756"/>
                    <a:pt x="2115" y="1918"/>
                    <a:pt x="2150" y="2113"/>
                  </a:cubicBezTo>
                  <a:cubicBezTo>
                    <a:pt x="2173" y="2112"/>
                    <a:pt x="2197" y="2115"/>
                    <a:pt x="2224" y="2122"/>
                  </a:cubicBezTo>
                  <a:cubicBezTo>
                    <a:pt x="2316" y="1883"/>
                    <a:pt x="2145" y="1625"/>
                    <a:pt x="2067" y="1554"/>
                  </a:cubicBezTo>
                  <a:cubicBezTo>
                    <a:pt x="2036" y="1523"/>
                    <a:pt x="2034" y="1509"/>
                    <a:pt x="2050" y="1510"/>
                  </a:cubicBezTo>
                  <a:cubicBezTo>
                    <a:pt x="2134" y="1585"/>
                    <a:pt x="2246" y="1735"/>
                    <a:pt x="2286" y="1905"/>
                  </a:cubicBezTo>
                  <a:cubicBezTo>
                    <a:pt x="2304" y="1983"/>
                    <a:pt x="2308" y="2064"/>
                    <a:pt x="2289" y="2144"/>
                  </a:cubicBezTo>
                  <a:cubicBezTo>
                    <a:pt x="2298" y="2148"/>
                    <a:pt x="2308" y="2153"/>
                    <a:pt x="2318" y="2157"/>
                  </a:cubicBezTo>
                  <a:cubicBezTo>
                    <a:pt x="2466" y="2230"/>
                    <a:pt x="2521" y="2292"/>
                    <a:pt x="2495" y="2378"/>
                  </a:cubicBezTo>
                  <a:cubicBezTo>
                    <a:pt x="2486" y="2378"/>
                    <a:pt x="2477" y="2378"/>
                    <a:pt x="2469" y="2378"/>
                  </a:cubicBezTo>
                  <a:cubicBezTo>
                    <a:pt x="2468" y="2378"/>
                    <a:pt x="2467" y="2378"/>
                    <a:pt x="2467" y="2378"/>
                  </a:cubicBezTo>
                  <a:cubicBezTo>
                    <a:pt x="2488" y="2310"/>
                    <a:pt x="2441" y="2260"/>
                    <a:pt x="2314" y="2203"/>
                  </a:cubicBezTo>
                  <a:cubicBezTo>
                    <a:pt x="2183" y="2145"/>
                    <a:pt x="2078" y="2151"/>
                    <a:pt x="2060" y="2268"/>
                  </a:cubicBezTo>
                  <a:cubicBezTo>
                    <a:pt x="2059" y="2274"/>
                    <a:pt x="2058" y="2280"/>
                    <a:pt x="2058" y="2287"/>
                  </a:cubicBezTo>
                  <a:cubicBezTo>
                    <a:pt x="2048" y="2290"/>
                    <a:pt x="2038" y="2294"/>
                    <a:pt x="2028" y="2300"/>
                  </a:cubicBezTo>
                  <a:cubicBezTo>
                    <a:pt x="1966" y="2333"/>
                    <a:pt x="1933" y="2395"/>
                    <a:pt x="1914" y="2470"/>
                  </a:cubicBezTo>
                  <a:cubicBezTo>
                    <a:pt x="1895" y="2545"/>
                    <a:pt x="1890" y="2636"/>
                    <a:pt x="1885" y="2737"/>
                  </a:cubicBezTo>
                  <a:cubicBezTo>
                    <a:pt x="1885" y="2738"/>
                    <a:pt x="1885" y="2738"/>
                    <a:pt x="1885" y="2738"/>
                  </a:cubicBezTo>
                  <a:cubicBezTo>
                    <a:pt x="1882" y="2789"/>
                    <a:pt x="1861" y="2858"/>
                    <a:pt x="1839" y="2932"/>
                  </a:cubicBezTo>
                  <a:cubicBezTo>
                    <a:pt x="1624" y="3085"/>
                    <a:pt x="1325" y="3152"/>
                    <a:pt x="1072" y="2979"/>
                  </a:cubicBezTo>
                  <a:close/>
                  <a:moveTo>
                    <a:pt x="2798" y="2902"/>
                  </a:moveTo>
                  <a:cubicBezTo>
                    <a:pt x="2796" y="2936"/>
                    <a:pt x="2772" y="2961"/>
                    <a:pt x="2726" y="2988"/>
                  </a:cubicBezTo>
                  <a:cubicBezTo>
                    <a:pt x="2636" y="3043"/>
                    <a:pt x="2476" y="3090"/>
                    <a:pt x="2374" y="3214"/>
                  </a:cubicBezTo>
                  <a:cubicBezTo>
                    <a:pt x="2285" y="3319"/>
                    <a:pt x="2177" y="3377"/>
                    <a:pt x="2082" y="3385"/>
                  </a:cubicBezTo>
                  <a:cubicBezTo>
                    <a:pt x="1987" y="3392"/>
                    <a:pt x="1905" y="3353"/>
                    <a:pt x="1856" y="3256"/>
                  </a:cubicBezTo>
                  <a:cubicBezTo>
                    <a:pt x="1856" y="3255"/>
                    <a:pt x="1856" y="3255"/>
                    <a:pt x="1856" y="3255"/>
                  </a:cubicBezTo>
                  <a:cubicBezTo>
                    <a:pt x="1856" y="3255"/>
                    <a:pt x="1856" y="3255"/>
                    <a:pt x="1856" y="3255"/>
                  </a:cubicBezTo>
                  <a:cubicBezTo>
                    <a:pt x="1826" y="3198"/>
                    <a:pt x="1838" y="3108"/>
                    <a:pt x="1864" y="3013"/>
                  </a:cubicBezTo>
                  <a:cubicBezTo>
                    <a:pt x="1889" y="2917"/>
                    <a:pt x="1925" y="2820"/>
                    <a:pt x="1930" y="2740"/>
                  </a:cubicBezTo>
                  <a:cubicBezTo>
                    <a:pt x="1930" y="2740"/>
                    <a:pt x="1930" y="2740"/>
                    <a:pt x="1930" y="2740"/>
                  </a:cubicBezTo>
                  <a:cubicBezTo>
                    <a:pt x="1935" y="2638"/>
                    <a:pt x="1941" y="2549"/>
                    <a:pt x="1958" y="2481"/>
                  </a:cubicBezTo>
                  <a:cubicBezTo>
                    <a:pt x="1975" y="2412"/>
                    <a:pt x="2002" y="2366"/>
                    <a:pt x="2050" y="2340"/>
                  </a:cubicBezTo>
                  <a:cubicBezTo>
                    <a:pt x="2052" y="2338"/>
                    <a:pt x="2054" y="2337"/>
                    <a:pt x="2057" y="2336"/>
                  </a:cubicBezTo>
                  <a:cubicBezTo>
                    <a:pt x="2062" y="2424"/>
                    <a:pt x="2106" y="2514"/>
                    <a:pt x="2183" y="2534"/>
                  </a:cubicBezTo>
                  <a:cubicBezTo>
                    <a:pt x="2267" y="2556"/>
                    <a:pt x="2389" y="2484"/>
                    <a:pt x="2440" y="2424"/>
                  </a:cubicBezTo>
                  <a:cubicBezTo>
                    <a:pt x="2450" y="2424"/>
                    <a:pt x="2460" y="2424"/>
                    <a:pt x="2470" y="2423"/>
                  </a:cubicBezTo>
                  <a:cubicBezTo>
                    <a:pt x="2515" y="2422"/>
                    <a:pt x="2553" y="2425"/>
                    <a:pt x="2592" y="2459"/>
                  </a:cubicBezTo>
                  <a:cubicBezTo>
                    <a:pt x="2592" y="2459"/>
                    <a:pt x="2592" y="2459"/>
                    <a:pt x="2592" y="2459"/>
                  </a:cubicBezTo>
                  <a:cubicBezTo>
                    <a:pt x="2592" y="2459"/>
                    <a:pt x="2592" y="2459"/>
                    <a:pt x="2592" y="2459"/>
                  </a:cubicBezTo>
                  <a:cubicBezTo>
                    <a:pt x="2622" y="2484"/>
                    <a:pt x="2636" y="2531"/>
                    <a:pt x="2648" y="2585"/>
                  </a:cubicBezTo>
                  <a:cubicBezTo>
                    <a:pt x="2660" y="2638"/>
                    <a:pt x="2670" y="2696"/>
                    <a:pt x="2707" y="2737"/>
                  </a:cubicBezTo>
                  <a:cubicBezTo>
                    <a:pt x="2707" y="2737"/>
                    <a:pt x="2707" y="2737"/>
                    <a:pt x="2707" y="2737"/>
                  </a:cubicBezTo>
                  <a:cubicBezTo>
                    <a:pt x="2707" y="2737"/>
                    <a:pt x="2707" y="2737"/>
                    <a:pt x="2707" y="2737"/>
                  </a:cubicBezTo>
                  <a:cubicBezTo>
                    <a:pt x="2777" y="2816"/>
                    <a:pt x="2800" y="2868"/>
                    <a:pt x="2798" y="29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1333">
                      <a:prstClr val="white"/>
                    </a:gs>
                    <a:gs pos="8000">
                      <a:prstClr val="white"/>
                    </a:gs>
                  </a:gsLst>
                  <a:lin ang="5400000" scaled="0"/>
                </a:gradFill>
                <a:effectLst/>
                <a:uLnTx/>
                <a:uFillTx/>
                <a:latin typeface="Calibri" panose="020F0502020204030204"/>
                <a:ea typeface="+mn-ea"/>
                <a:cs typeface="+mn-cs"/>
              </a:endParaRPr>
            </a:p>
          </p:txBody>
        </p:sp>
        <p:sp>
          <p:nvSpPr>
            <p:cNvPr id="104" name="Freeform 38"/>
            <p:cNvSpPr>
              <a:spLocks/>
            </p:cNvSpPr>
            <p:nvPr/>
          </p:nvSpPr>
          <p:spPr bwMode="auto">
            <a:xfrm>
              <a:off x="-6841" y="6500"/>
              <a:ext cx="83" cy="47"/>
            </a:xfrm>
            <a:custGeom>
              <a:avLst/>
              <a:gdLst>
                <a:gd name="T0" fmla="*/ 0 w 65"/>
                <a:gd name="T1" fmla="*/ 14 h 36"/>
                <a:gd name="T2" fmla="*/ 24 w 65"/>
                <a:gd name="T3" fmla="*/ 24 h 36"/>
                <a:gd name="T4" fmla="*/ 44 w 65"/>
                <a:gd name="T5" fmla="*/ 36 h 36"/>
                <a:gd name="T6" fmla="*/ 63 w 65"/>
                <a:gd name="T7" fmla="*/ 26 h 36"/>
                <a:gd name="T8" fmla="*/ 42 w 65"/>
                <a:gd name="T9" fmla="*/ 7 h 36"/>
                <a:gd name="T10" fmla="*/ 5 w 65"/>
                <a:gd name="T11" fmla="*/ 6 h 36"/>
                <a:gd name="T12" fmla="*/ 0 w 65"/>
                <a:gd name="T13" fmla="*/ 14 h 36"/>
              </a:gdLst>
              <a:ahLst/>
              <a:cxnLst>
                <a:cxn ang="0">
                  <a:pos x="T0" y="T1"/>
                </a:cxn>
                <a:cxn ang="0">
                  <a:pos x="T2" y="T3"/>
                </a:cxn>
                <a:cxn ang="0">
                  <a:pos x="T4" y="T5"/>
                </a:cxn>
                <a:cxn ang="0">
                  <a:pos x="T6" y="T7"/>
                </a:cxn>
                <a:cxn ang="0">
                  <a:pos x="T8" y="T9"/>
                </a:cxn>
                <a:cxn ang="0">
                  <a:pos x="T10" y="T11"/>
                </a:cxn>
                <a:cxn ang="0">
                  <a:pos x="T12" y="T13"/>
                </a:cxn>
              </a:cxnLst>
              <a:rect l="0" t="0" r="r" b="b"/>
              <a:pathLst>
                <a:path w="65" h="36">
                  <a:moveTo>
                    <a:pt x="0" y="14"/>
                  </a:moveTo>
                  <a:cubicBezTo>
                    <a:pt x="3" y="22"/>
                    <a:pt x="16" y="20"/>
                    <a:pt x="24" y="24"/>
                  </a:cubicBezTo>
                  <a:cubicBezTo>
                    <a:pt x="31" y="28"/>
                    <a:pt x="36" y="36"/>
                    <a:pt x="44" y="36"/>
                  </a:cubicBezTo>
                  <a:cubicBezTo>
                    <a:pt x="51" y="36"/>
                    <a:pt x="63" y="33"/>
                    <a:pt x="63" y="26"/>
                  </a:cubicBezTo>
                  <a:cubicBezTo>
                    <a:pt x="65" y="17"/>
                    <a:pt x="51" y="10"/>
                    <a:pt x="42" y="7"/>
                  </a:cubicBezTo>
                  <a:cubicBezTo>
                    <a:pt x="30" y="3"/>
                    <a:pt x="16" y="0"/>
                    <a:pt x="5" y="6"/>
                  </a:cubicBezTo>
                  <a:cubicBezTo>
                    <a:pt x="2" y="8"/>
                    <a:pt x="0" y="11"/>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1333">
                      <a:prstClr val="white"/>
                    </a:gs>
                    <a:gs pos="8000">
                      <a:prstClr val="white"/>
                    </a:gs>
                  </a:gsLst>
                  <a:lin ang="5400000" scaled="0"/>
                </a:gradFill>
                <a:effectLst/>
                <a:uLnTx/>
                <a:uFillTx/>
                <a:latin typeface="Calibri" panose="020F0502020204030204"/>
                <a:ea typeface="+mn-ea"/>
                <a:cs typeface="+mn-cs"/>
              </a:endParaRPr>
            </a:p>
          </p:txBody>
        </p:sp>
        <p:sp>
          <p:nvSpPr>
            <p:cNvPr id="105" name="Freeform 39"/>
            <p:cNvSpPr>
              <a:spLocks/>
            </p:cNvSpPr>
            <p:nvPr/>
          </p:nvSpPr>
          <p:spPr bwMode="auto">
            <a:xfrm>
              <a:off x="-7025" y="6500"/>
              <a:ext cx="83" cy="47"/>
            </a:xfrm>
            <a:custGeom>
              <a:avLst/>
              <a:gdLst>
                <a:gd name="T0" fmla="*/ 64 w 65"/>
                <a:gd name="T1" fmla="*/ 14 h 36"/>
                <a:gd name="T2" fmla="*/ 41 w 65"/>
                <a:gd name="T3" fmla="*/ 24 h 36"/>
                <a:gd name="T4" fmla="*/ 21 w 65"/>
                <a:gd name="T5" fmla="*/ 36 h 36"/>
                <a:gd name="T6" fmla="*/ 1 w 65"/>
                <a:gd name="T7" fmla="*/ 26 h 36"/>
                <a:gd name="T8" fmla="*/ 23 w 65"/>
                <a:gd name="T9" fmla="*/ 7 h 36"/>
                <a:gd name="T10" fmla="*/ 60 w 65"/>
                <a:gd name="T11" fmla="*/ 6 h 36"/>
                <a:gd name="T12" fmla="*/ 64 w 65"/>
                <a:gd name="T13" fmla="*/ 14 h 36"/>
              </a:gdLst>
              <a:ahLst/>
              <a:cxnLst>
                <a:cxn ang="0">
                  <a:pos x="T0" y="T1"/>
                </a:cxn>
                <a:cxn ang="0">
                  <a:pos x="T2" y="T3"/>
                </a:cxn>
                <a:cxn ang="0">
                  <a:pos x="T4" y="T5"/>
                </a:cxn>
                <a:cxn ang="0">
                  <a:pos x="T6" y="T7"/>
                </a:cxn>
                <a:cxn ang="0">
                  <a:pos x="T8" y="T9"/>
                </a:cxn>
                <a:cxn ang="0">
                  <a:pos x="T10" y="T11"/>
                </a:cxn>
                <a:cxn ang="0">
                  <a:pos x="T12" y="T13"/>
                </a:cxn>
              </a:cxnLst>
              <a:rect l="0" t="0" r="r" b="b"/>
              <a:pathLst>
                <a:path w="65" h="36">
                  <a:moveTo>
                    <a:pt x="64" y="14"/>
                  </a:moveTo>
                  <a:cubicBezTo>
                    <a:pt x="62" y="22"/>
                    <a:pt x="48" y="20"/>
                    <a:pt x="41" y="24"/>
                  </a:cubicBezTo>
                  <a:cubicBezTo>
                    <a:pt x="34" y="28"/>
                    <a:pt x="28" y="36"/>
                    <a:pt x="21" y="36"/>
                  </a:cubicBezTo>
                  <a:cubicBezTo>
                    <a:pt x="13" y="36"/>
                    <a:pt x="2" y="33"/>
                    <a:pt x="1" y="26"/>
                  </a:cubicBezTo>
                  <a:cubicBezTo>
                    <a:pt x="0" y="17"/>
                    <a:pt x="14" y="10"/>
                    <a:pt x="23" y="7"/>
                  </a:cubicBezTo>
                  <a:cubicBezTo>
                    <a:pt x="34" y="3"/>
                    <a:pt x="49" y="0"/>
                    <a:pt x="60" y="6"/>
                  </a:cubicBezTo>
                  <a:cubicBezTo>
                    <a:pt x="62" y="8"/>
                    <a:pt x="65" y="11"/>
                    <a:pt x="6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1333">
                      <a:prstClr val="white"/>
                    </a:gs>
                    <a:gs pos="8000">
                      <a:prstClr val="white"/>
                    </a:gs>
                  </a:gsLst>
                  <a:lin ang="5400000" scaled="0"/>
                </a:gradFill>
                <a:effectLst/>
                <a:uLnTx/>
                <a:uFillTx/>
                <a:latin typeface="Calibri" panose="020F0502020204030204"/>
                <a:ea typeface="+mn-ea"/>
                <a:cs typeface="+mn-cs"/>
              </a:endParaRPr>
            </a:p>
          </p:txBody>
        </p:sp>
      </p:grpSp>
      <p:sp>
        <p:nvSpPr>
          <p:cNvPr id="138" name="Oval 137"/>
          <p:cNvSpPr/>
          <p:nvPr/>
        </p:nvSpPr>
        <p:spPr bwMode="auto">
          <a:xfrm>
            <a:off x="7214712" y="1860482"/>
            <a:ext cx="970989" cy="970990"/>
          </a:xfrm>
          <a:prstGeom prst="ellipse">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1333">
                    <a:prstClr val="white"/>
                  </a:gs>
                  <a:gs pos="8000">
                    <a:prstClr val="white"/>
                  </a:gs>
                </a:gsLst>
                <a:lin ang="5400000" scaled="0"/>
              </a:gradFill>
              <a:effectLst/>
              <a:uLnTx/>
              <a:uFillTx/>
              <a:latin typeface="Calibri" panose="020F0502020204030204"/>
              <a:ea typeface="Segoe UI" pitchFamily="34" charset="0"/>
              <a:cs typeface="Segoe UI" pitchFamily="34" charset="0"/>
            </a:endParaRPr>
          </a:p>
        </p:txBody>
      </p:sp>
      <p:grpSp>
        <p:nvGrpSpPr>
          <p:cNvPr id="107" name="Group 42"/>
          <p:cNvGrpSpPr>
            <a:grpSpLocks noChangeAspect="1"/>
          </p:cNvGrpSpPr>
          <p:nvPr/>
        </p:nvGrpSpPr>
        <p:grpSpPr bwMode="auto">
          <a:xfrm>
            <a:off x="7381358" y="1951496"/>
            <a:ext cx="632699" cy="640109"/>
            <a:chOff x="3492" y="1769"/>
            <a:chExt cx="854" cy="864"/>
          </a:xfrm>
          <a:solidFill>
            <a:schemeClr val="bg1"/>
          </a:solidFill>
        </p:grpSpPr>
        <p:sp>
          <p:nvSpPr>
            <p:cNvPr id="109" name="Freeform 43"/>
            <p:cNvSpPr>
              <a:spLocks/>
            </p:cNvSpPr>
            <p:nvPr/>
          </p:nvSpPr>
          <p:spPr bwMode="auto">
            <a:xfrm>
              <a:off x="3872" y="1769"/>
              <a:ext cx="474" cy="413"/>
            </a:xfrm>
            <a:custGeom>
              <a:avLst/>
              <a:gdLst>
                <a:gd name="T0" fmla="*/ 0 w 474"/>
                <a:gd name="T1" fmla="*/ 413 h 413"/>
                <a:gd name="T2" fmla="*/ 474 w 474"/>
                <a:gd name="T3" fmla="*/ 413 h 413"/>
                <a:gd name="T4" fmla="*/ 474 w 474"/>
                <a:gd name="T5" fmla="*/ 0 h 413"/>
                <a:gd name="T6" fmla="*/ 0 w 474"/>
                <a:gd name="T7" fmla="*/ 69 h 413"/>
                <a:gd name="T8" fmla="*/ 0 w 474"/>
                <a:gd name="T9" fmla="*/ 413 h 413"/>
              </a:gdLst>
              <a:ahLst/>
              <a:cxnLst>
                <a:cxn ang="0">
                  <a:pos x="T0" y="T1"/>
                </a:cxn>
                <a:cxn ang="0">
                  <a:pos x="T2" y="T3"/>
                </a:cxn>
                <a:cxn ang="0">
                  <a:pos x="T4" y="T5"/>
                </a:cxn>
                <a:cxn ang="0">
                  <a:pos x="T6" y="T7"/>
                </a:cxn>
                <a:cxn ang="0">
                  <a:pos x="T8" y="T9"/>
                </a:cxn>
              </a:cxnLst>
              <a:rect l="0" t="0" r="r" b="b"/>
              <a:pathLst>
                <a:path w="474" h="413">
                  <a:moveTo>
                    <a:pt x="0" y="413"/>
                  </a:moveTo>
                  <a:lnTo>
                    <a:pt x="474" y="413"/>
                  </a:lnTo>
                  <a:lnTo>
                    <a:pt x="474" y="0"/>
                  </a:lnTo>
                  <a:lnTo>
                    <a:pt x="0" y="69"/>
                  </a:lnTo>
                  <a:lnTo>
                    <a:pt x="0" y="4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1333">
                      <a:prstClr val="white"/>
                    </a:gs>
                    <a:gs pos="8000">
                      <a:prstClr val="white"/>
                    </a:gs>
                  </a:gsLst>
                  <a:lin ang="5400000" scaled="0"/>
                </a:gradFill>
                <a:effectLst/>
                <a:uLnTx/>
                <a:uFillTx/>
                <a:latin typeface="Calibri" panose="020F0502020204030204"/>
                <a:ea typeface="+mn-ea"/>
                <a:cs typeface="+mn-cs"/>
              </a:endParaRPr>
            </a:p>
          </p:txBody>
        </p:sp>
        <p:sp>
          <p:nvSpPr>
            <p:cNvPr id="110" name="Freeform 44"/>
            <p:cNvSpPr>
              <a:spLocks/>
            </p:cNvSpPr>
            <p:nvPr/>
          </p:nvSpPr>
          <p:spPr bwMode="auto">
            <a:xfrm>
              <a:off x="3492" y="1844"/>
              <a:ext cx="345" cy="338"/>
            </a:xfrm>
            <a:custGeom>
              <a:avLst/>
              <a:gdLst>
                <a:gd name="T0" fmla="*/ 345 w 345"/>
                <a:gd name="T1" fmla="*/ 338 h 338"/>
                <a:gd name="T2" fmla="*/ 345 w 345"/>
                <a:gd name="T3" fmla="*/ 0 h 338"/>
                <a:gd name="T4" fmla="*/ 0 w 345"/>
                <a:gd name="T5" fmla="*/ 50 h 338"/>
                <a:gd name="T6" fmla="*/ 0 w 345"/>
                <a:gd name="T7" fmla="*/ 338 h 338"/>
                <a:gd name="T8" fmla="*/ 345 w 345"/>
                <a:gd name="T9" fmla="*/ 338 h 338"/>
              </a:gdLst>
              <a:ahLst/>
              <a:cxnLst>
                <a:cxn ang="0">
                  <a:pos x="T0" y="T1"/>
                </a:cxn>
                <a:cxn ang="0">
                  <a:pos x="T2" y="T3"/>
                </a:cxn>
                <a:cxn ang="0">
                  <a:pos x="T4" y="T5"/>
                </a:cxn>
                <a:cxn ang="0">
                  <a:pos x="T6" y="T7"/>
                </a:cxn>
                <a:cxn ang="0">
                  <a:pos x="T8" y="T9"/>
                </a:cxn>
              </a:cxnLst>
              <a:rect l="0" t="0" r="r" b="b"/>
              <a:pathLst>
                <a:path w="345" h="338">
                  <a:moveTo>
                    <a:pt x="345" y="338"/>
                  </a:moveTo>
                  <a:lnTo>
                    <a:pt x="345" y="0"/>
                  </a:lnTo>
                  <a:lnTo>
                    <a:pt x="0" y="50"/>
                  </a:lnTo>
                  <a:lnTo>
                    <a:pt x="0" y="338"/>
                  </a:lnTo>
                  <a:lnTo>
                    <a:pt x="345" y="3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1333">
                      <a:prstClr val="white"/>
                    </a:gs>
                    <a:gs pos="8000">
                      <a:prstClr val="white"/>
                    </a:gs>
                  </a:gsLst>
                  <a:lin ang="5400000" scaled="0"/>
                </a:gradFill>
                <a:effectLst/>
                <a:uLnTx/>
                <a:uFillTx/>
                <a:latin typeface="Calibri" panose="020F0502020204030204"/>
                <a:ea typeface="+mn-ea"/>
                <a:cs typeface="+mn-cs"/>
              </a:endParaRPr>
            </a:p>
          </p:txBody>
        </p:sp>
        <p:sp>
          <p:nvSpPr>
            <p:cNvPr id="111" name="Freeform 45"/>
            <p:cNvSpPr>
              <a:spLocks/>
            </p:cNvSpPr>
            <p:nvPr/>
          </p:nvSpPr>
          <p:spPr bwMode="auto">
            <a:xfrm>
              <a:off x="3492" y="2214"/>
              <a:ext cx="345" cy="345"/>
            </a:xfrm>
            <a:custGeom>
              <a:avLst/>
              <a:gdLst>
                <a:gd name="T0" fmla="*/ 345 w 345"/>
                <a:gd name="T1" fmla="*/ 0 h 345"/>
                <a:gd name="T2" fmla="*/ 0 w 345"/>
                <a:gd name="T3" fmla="*/ 0 h 345"/>
                <a:gd name="T4" fmla="*/ 0 w 345"/>
                <a:gd name="T5" fmla="*/ 294 h 345"/>
                <a:gd name="T6" fmla="*/ 345 w 345"/>
                <a:gd name="T7" fmla="*/ 345 h 345"/>
                <a:gd name="T8" fmla="*/ 345 w 345"/>
                <a:gd name="T9" fmla="*/ 0 h 345"/>
              </a:gdLst>
              <a:ahLst/>
              <a:cxnLst>
                <a:cxn ang="0">
                  <a:pos x="T0" y="T1"/>
                </a:cxn>
                <a:cxn ang="0">
                  <a:pos x="T2" y="T3"/>
                </a:cxn>
                <a:cxn ang="0">
                  <a:pos x="T4" y="T5"/>
                </a:cxn>
                <a:cxn ang="0">
                  <a:pos x="T6" y="T7"/>
                </a:cxn>
                <a:cxn ang="0">
                  <a:pos x="T8" y="T9"/>
                </a:cxn>
              </a:cxnLst>
              <a:rect l="0" t="0" r="r" b="b"/>
              <a:pathLst>
                <a:path w="345" h="345">
                  <a:moveTo>
                    <a:pt x="345" y="0"/>
                  </a:moveTo>
                  <a:lnTo>
                    <a:pt x="0" y="0"/>
                  </a:lnTo>
                  <a:lnTo>
                    <a:pt x="0" y="294"/>
                  </a:lnTo>
                  <a:lnTo>
                    <a:pt x="345" y="345"/>
                  </a:lnTo>
                  <a:lnTo>
                    <a:pt x="3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1333">
                      <a:prstClr val="white"/>
                    </a:gs>
                    <a:gs pos="8000">
                      <a:prstClr val="white"/>
                    </a:gs>
                  </a:gsLst>
                  <a:lin ang="5400000" scaled="0"/>
                </a:gradFill>
                <a:effectLst/>
                <a:uLnTx/>
                <a:uFillTx/>
                <a:latin typeface="Calibri" panose="020F0502020204030204"/>
                <a:ea typeface="+mn-ea"/>
                <a:cs typeface="+mn-cs"/>
              </a:endParaRPr>
            </a:p>
          </p:txBody>
        </p:sp>
        <p:sp>
          <p:nvSpPr>
            <p:cNvPr id="112" name="Freeform 46"/>
            <p:cNvSpPr>
              <a:spLocks/>
            </p:cNvSpPr>
            <p:nvPr/>
          </p:nvSpPr>
          <p:spPr bwMode="auto">
            <a:xfrm>
              <a:off x="3872" y="2214"/>
              <a:ext cx="474" cy="419"/>
            </a:xfrm>
            <a:custGeom>
              <a:avLst/>
              <a:gdLst>
                <a:gd name="T0" fmla="*/ 0 w 474"/>
                <a:gd name="T1" fmla="*/ 0 h 419"/>
                <a:gd name="T2" fmla="*/ 0 w 474"/>
                <a:gd name="T3" fmla="*/ 349 h 419"/>
                <a:gd name="T4" fmla="*/ 474 w 474"/>
                <a:gd name="T5" fmla="*/ 419 h 419"/>
                <a:gd name="T6" fmla="*/ 474 w 474"/>
                <a:gd name="T7" fmla="*/ 0 h 419"/>
                <a:gd name="T8" fmla="*/ 0 w 474"/>
                <a:gd name="T9" fmla="*/ 0 h 419"/>
              </a:gdLst>
              <a:ahLst/>
              <a:cxnLst>
                <a:cxn ang="0">
                  <a:pos x="T0" y="T1"/>
                </a:cxn>
                <a:cxn ang="0">
                  <a:pos x="T2" y="T3"/>
                </a:cxn>
                <a:cxn ang="0">
                  <a:pos x="T4" y="T5"/>
                </a:cxn>
                <a:cxn ang="0">
                  <a:pos x="T6" y="T7"/>
                </a:cxn>
                <a:cxn ang="0">
                  <a:pos x="T8" y="T9"/>
                </a:cxn>
              </a:cxnLst>
              <a:rect l="0" t="0" r="r" b="b"/>
              <a:pathLst>
                <a:path w="474" h="419">
                  <a:moveTo>
                    <a:pt x="0" y="0"/>
                  </a:moveTo>
                  <a:lnTo>
                    <a:pt x="0" y="349"/>
                  </a:lnTo>
                  <a:lnTo>
                    <a:pt x="474" y="419"/>
                  </a:lnTo>
                  <a:lnTo>
                    <a:pt x="47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1333">
                      <a:prstClr val="white"/>
                    </a:gs>
                    <a:gs pos="8000">
                      <a:prstClr val="white"/>
                    </a:gs>
                  </a:gsLst>
                  <a:lin ang="5400000" scaled="0"/>
                </a:gradFill>
                <a:effectLst/>
                <a:uLnTx/>
                <a:uFillTx/>
                <a:latin typeface="Calibri" panose="020F0502020204030204"/>
                <a:ea typeface="+mn-ea"/>
                <a:cs typeface="+mn-cs"/>
              </a:endParaRPr>
            </a:p>
          </p:txBody>
        </p:sp>
      </p:grpSp>
      <p:sp>
        <p:nvSpPr>
          <p:cNvPr id="139" name="Oval 138"/>
          <p:cNvSpPr/>
          <p:nvPr/>
        </p:nvSpPr>
        <p:spPr bwMode="auto">
          <a:xfrm>
            <a:off x="7404699" y="3789253"/>
            <a:ext cx="970989" cy="970990"/>
          </a:xfrm>
          <a:prstGeom prst="ellipse">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1333">
                    <a:prstClr val="white"/>
                  </a:gs>
                  <a:gs pos="8000">
                    <a:prstClr val="white"/>
                  </a:gs>
                </a:gsLst>
                <a:lin ang="5400000" scaled="0"/>
              </a:gradFill>
              <a:effectLst/>
              <a:uLnTx/>
              <a:uFillTx/>
              <a:latin typeface="Calibri" panose="020F0502020204030204"/>
              <a:ea typeface="Segoe UI" pitchFamily="34" charset="0"/>
              <a:cs typeface="Segoe UI" pitchFamily="34" charset="0"/>
            </a:endParaRPr>
          </a:p>
        </p:txBody>
      </p:sp>
      <p:grpSp>
        <p:nvGrpSpPr>
          <p:cNvPr id="86" name="Group 21"/>
          <p:cNvGrpSpPr>
            <a:grpSpLocks noChangeAspect="1"/>
          </p:cNvGrpSpPr>
          <p:nvPr/>
        </p:nvGrpSpPr>
        <p:grpSpPr bwMode="auto">
          <a:xfrm>
            <a:off x="7638882" y="3949808"/>
            <a:ext cx="535895" cy="642564"/>
            <a:chOff x="2860" y="939"/>
            <a:chExt cx="2110" cy="2530"/>
          </a:xfrm>
          <a:solidFill>
            <a:schemeClr val="bg1"/>
          </a:solidFill>
        </p:grpSpPr>
        <p:sp>
          <p:nvSpPr>
            <p:cNvPr id="88" name="Freeform 22"/>
            <p:cNvSpPr>
              <a:spLocks/>
            </p:cNvSpPr>
            <p:nvPr/>
          </p:nvSpPr>
          <p:spPr bwMode="auto">
            <a:xfrm>
              <a:off x="2860" y="939"/>
              <a:ext cx="1979" cy="1976"/>
            </a:xfrm>
            <a:custGeom>
              <a:avLst/>
              <a:gdLst>
                <a:gd name="T0" fmla="*/ 924 w 985"/>
                <a:gd name="T1" fmla="*/ 0 h 985"/>
                <a:gd name="T2" fmla="*/ 61 w 985"/>
                <a:gd name="T3" fmla="*/ 0 h 985"/>
                <a:gd name="T4" fmla="*/ 0 w 985"/>
                <a:gd name="T5" fmla="*/ 61 h 985"/>
                <a:gd name="T6" fmla="*/ 0 w 985"/>
                <a:gd name="T7" fmla="*/ 387 h 985"/>
                <a:gd name="T8" fmla="*/ 194 w 985"/>
                <a:gd name="T9" fmla="*/ 333 h 985"/>
                <a:gd name="T10" fmla="*/ 323 w 985"/>
                <a:gd name="T11" fmla="*/ 386 h 985"/>
                <a:gd name="T12" fmla="*/ 217 w 985"/>
                <a:gd name="T13" fmla="*/ 333 h 985"/>
                <a:gd name="T14" fmla="*/ 130 w 985"/>
                <a:gd name="T15" fmla="*/ 239 h 985"/>
                <a:gd name="T16" fmla="*/ 183 w 985"/>
                <a:gd name="T17" fmla="*/ 125 h 985"/>
                <a:gd name="T18" fmla="*/ 423 w 985"/>
                <a:gd name="T19" fmla="*/ 156 h 985"/>
                <a:gd name="T20" fmla="*/ 292 w 985"/>
                <a:gd name="T21" fmla="*/ 131 h 985"/>
                <a:gd name="T22" fmla="*/ 441 w 985"/>
                <a:gd name="T23" fmla="*/ 104 h 985"/>
                <a:gd name="T24" fmla="*/ 739 w 985"/>
                <a:gd name="T25" fmla="*/ 162 h 985"/>
                <a:gd name="T26" fmla="*/ 786 w 985"/>
                <a:gd name="T27" fmla="*/ 394 h 985"/>
                <a:gd name="T28" fmla="*/ 604 w 985"/>
                <a:gd name="T29" fmla="*/ 366 h 985"/>
                <a:gd name="T30" fmla="*/ 745 w 985"/>
                <a:gd name="T31" fmla="*/ 410 h 985"/>
                <a:gd name="T32" fmla="*/ 774 w 985"/>
                <a:gd name="T33" fmla="*/ 744 h 985"/>
                <a:gd name="T34" fmla="*/ 581 w 985"/>
                <a:gd name="T35" fmla="*/ 570 h 985"/>
                <a:gd name="T36" fmla="*/ 767 w 985"/>
                <a:gd name="T37" fmla="*/ 765 h 985"/>
                <a:gd name="T38" fmla="*/ 699 w 985"/>
                <a:gd name="T39" fmla="*/ 907 h 985"/>
                <a:gd name="T40" fmla="*/ 289 w 985"/>
                <a:gd name="T41" fmla="*/ 731 h 985"/>
                <a:gd name="T42" fmla="*/ 81 w 985"/>
                <a:gd name="T43" fmla="*/ 985 h 985"/>
                <a:gd name="T44" fmla="*/ 924 w 985"/>
                <a:gd name="T45" fmla="*/ 985 h 985"/>
                <a:gd name="T46" fmla="*/ 985 w 985"/>
                <a:gd name="T47" fmla="*/ 924 h 985"/>
                <a:gd name="T48" fmla="*/ 985 w 985"/>
                <a:gd name="T49" fmla="*/ 61 h 985"/>
                <a:gd name="T50" fmla="*/ 924 w 985"/>
                <a:gd name="T5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5" h="985">
                  <a:moveTo>
                    <a:pt x="924" y="0"/>
                  </a:moveTo>
                  <a:cubicBezTo>
                    <a:pt x="61" y="0"/>
                    <a:pt x="61" y="0"/>
                    <a:pt x="61" y="0"/>
                  </a:cubicBezTo>
                  <a:cubicBezTo>
                    <a:pt x="27" y="0"/>
                    <a:pt x="0" y="27"/>
                    <a:pt x="0" y="61"/>
                  </a:cubicBezTo>
                  <a:cubicBezTo>
                    <a:pt x="0" y="387"/>
                    <a:pt x="0" y="387"/>
                    <a:pt x="0" y="387"/>
                  </a:cubicBezTo>
                  <a:cubicBezTo>
                    <a:pt x="194" y="333"/>
                    <a:pt x="194" y="333"/>
                    <a:pt x="194" y="333"/>
                  </a:cubicBezTo>
                  <a:cubicBezTo>
                    <a:pt x="323" y="386"/>
                    <a:pt x="323" y="386"/>
                    <a:pt x="323" y="386"/>
                  </a:cubicBezTo>
                  <a:cubicBezTo>
                    <a:pt x="217" y="333"/>
                    <a:pt x="217" y="333"/>
                    <a:pt x="217" y="333"/>
                  </a:cubicBezTo>
                  <a:cubicBezTo>
                    <a:pt x="217" y="333"/>
                    <a:pt x="143" y="292"/>
                    <a:pt x="130" y="239"/>
                  </a:cubicBezTo>
                  <a:cubicBezTo>
                    <a:pt x="117" y="186"/>
                    <a:pt x="183" y="125"/>
                    <a:pt x="183" y="125"/>
                  </a:cubicBezTo>
                  <a:cubicBezTo>
                    <a:pt x="423" y="156"/>
                    <a:pt x="423" y="156"/>
                    <a:pt x="423" y="156"/>
                  </a:cubicBezTo>
                  <a:cubicBezTo>
                    <a:pt x="292" y="131"/>
                    <a:pt x="292" y="131"/>
                    <a:pt x="292" y="131"/>
                  </a:cubicBezTo>
                  <a:cubicBezTo>
                    <a:pt x="292" y="131"/>
                    <a:pt x="338" y="101"/>
                    <a:pt x="441" y="104"/>
                  </a:cubicBezTo>
                  <a:cubicBezTo>
                    <a:pt x="554" y="108"/>
                    <a:pt x="713" y="136"/>
                    <a:pt x="739" y="162"/>
                  </a:cubicBezTo>
                  <a:cubicBezTo>
                    <a:pt x="765" y="189"/>
                    <a:pt x="814" y="366"/>
                    <a:pt x="786" y="394"/>
                  </a:cubicBezTo>
                  <a:cubicBezTo>
                    <a:pt x="773" y="407"/>
                    <a:pt x="604" y="366"/>
                    <a:pt x="604" y="366"/>
                  </a:cubicBezTo>
                  <a:cubicBezTo>
                    <a:pt x="745" y="410"/>
                    <a:pt x="745" y="410"/>
                    <a:pt x="745" y="410"/>
                  </a:cubicBezTo>
                  <a:cubicBezTo>
                    <a:pt x="745" y="410"/>
                    <a:pt x="823" y="590"/>
                    <a:pt x="774" y="744"/>
                  </a:cubicBezTo>
                  <a:cubicBezTo>
                    <a:pt x="774" y="744"/>
                    <a:pt x="666" y="685"/>
                    <a:pt x="581" y="570"/>
                  </a:cubicBezTo>
                  <a:cubicBezTo>
                    <a:pt x="652" y="718"/>
                    <a:pt x="767" y="765"/>
                    <a:pt x="767" y="765"/>
                  </a:cubicBezTo>
                  <a:cubicBezTo>
                    <a:pt x="767" y="765"/>
                    <a:pt x="724" y="882"/>
                    <a:pt x="699" y="907"/>
                  </a:cubicBezTo>
                  <a:cubicBezTo>
                    <a:pt x="289" y="731"/>
                    <a:pt x="289" y="731"/>
                    <a:pt x="289" y="731"/>
                  </a:cubicBezTo>
                  <a:cubicBezTo>
                    <a:pt x="81" y="985"/>
                    <a:pt x="81" y="985"/>
                    <a:pt x="81" y="985"/>
                  </a:cubicBezTo>
                  <a:cubicBezTo>
                    <a:pt x="924" y="985"/>
                    <a:pt x="924" y="985"/>
                    <a:pt x="924" y="985"/>
                  </a:cubicBezTo>
                  <a:cubicBezTo>
                    <a:pt x="958" y="985"/>
                    <a:pt x="985" y="958"/>
                    <a:pt x="985" y="924"/>
                  </a:cubicBezTo>
                  <a:cubicBezTo>
                    <a:pt x="985" y="61"/>
                    <a:pt x="985" y="61"/>
                    <a:pt x="985" y="61"/>
                  </a:cubicBezTo>
                  <a:cubicBezTo>
                    <a:pt x="985" y="27"/>
                    <a:pt x="958" y="0"/>
                    <a:pt x="9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1333">
                      <a:prstClr val="white"/>
                    </a:gs>
                    <a:gs pos="8000">
                      <a:prstClr val="white"/>
                    </a:gs>
                  </a:gsLst>
                  <a:lin ang="5400000" scaled="0"/>
                </a:gradFill>
                <a:effectLst/>
                <a:uLnTx/>
                <a:uFillTx/>
                <a:latin typeface="Calibri" panose="020F0502020204030204"/>
                <a:ea typeface="+mn-ea"/>
                <a:cs typeface="+mn-cs"/>
              </a:endParaRPr>
            </a:p>
          </p:txBody>
        </p:sp>
        <p:sp>
          <p:nvSpPr>
            <p:cNvPr id="89" name="Freeform 23"/>
            <p:cNvSpPr>
              <a:spLocks/>
            </p:cNvSpPr>
            <p:nvPr/>
          </p:nvSpPr>
          <p:spPr bwMode="auto">
            <a:xfrm>
              <a:off x="2890" y="3064"/>
              <a:ext cx="575" cy="405"/>
            </a:xfrm>
            <a:custGeom>
              <a:avLst/>
              <a:gdLst>
                <a:gd name="T0" fmla="*/ 169 w 286"/>
                <a:gd name="T1" fmla="*/ 105 h 202"/>
                <a:gd name="T2" fmla="*/ 169 w 286"/>
                <a:gd name="T3" fmla="*/ 171 h 202"/>
                <a:gd name="T4" fmla="*/ 162 w 286"/>
                <a:gd name="T5" fmla="*/ 194 h 202"/>
                <a:gd name="T6" fmla="*/ 143 w 286"/>
                <a:gd name="T7" fmla="*/ 202 h 202"/>
                <a:gd name="T8" fmla="*/ 125 w 286"/>
                <a:gd name="T9" fmla="*/ 194 h 202"/>
                <a:gd name="T10" fmla="*/ 118 w 286"/>
                <a:gd name="T11" fmla="*/ 171 h 202"/>
                <a:gd name="T12" fmla="*/ 118 w 286"/>
                <a:gd name="T13" fmla="*/ 92 h 202"/>
                <a:gd name="T14" fmla="*/ 117 w 286"/>
                <a:gd name="T15" fmla="*/ 62 h 202"/>
                <a:gd name="T16" fmla="*/ 110 w 286"/>
                <a:gd name="T17" fmla="*/ 45 h 202"/>
                <a:gd name="T18" fmla="*/ 92 w 286"/>
                <a:gd name="T19" fmla="*/ 39 h 202"/>
                <a:gd name="T20" fmla="*/ 60 w 286"/>
                <a:gd name="T21" fmla="*/ 56 h 202"/>
                <a:gd name="T22" fmla="*/ 52 w 286"/>
                <a:gd name="T23" fmla="*/ 104 h 202"/>
                <a:gd name="T24" fmla="*/ 52 w 286"/>
                <a:gd name="T25" fmla="*/ 171 h 202"/>
                <a:gd name="T26" fmla="*/ 45 w 286"/>
                <a:gd name="T27" fmla="*/ 194 h 202"/>
                <a:gd name="T28" fmla="*/ 26 w 286"/>
                <a:gd name="T29" fmla="*/ 202 h 202"/>
                <a:gd name="T30" fmla="*/ 8 w 286"/>
                <a:gd name="T31" fmla="*/ 194 h 202"/>
                <a:gd name="T32" fmla="*/ 0 w 286"/>
                <a:gd name="T33" fmla="*/ 171 h 202"/>
                <a:gd name="T34" fmla="*/ 0 w 286"/>
                <a:gd name="T35" fmla="*/ 29 h 202"/>
                <a:gd name="T36" fmla="*/ 7 w 286"/>
                <a:gd name="T37" fmla="*/ 7 h 202"/>
                <a:gd name="T38" fmla="*/ 24 w 286"/>
                <a:gd name="T39" fmla="*/ 0 h 202"/>
                <a:gd name="T40" fmla="*/ 41 w 286"/>
                <a:gd name="T41" fmla="*/ 7 h 202"/>
                <a:gd name="T42" fmla="*/ 48 w 286"/>
                <a:gd name="T43" fmla="*/ 26 h 202"/>
                <a:gd name="T44" fmla="*/ 48 w 286"/>
                <a:gd name="T45" fmla="*/ 30 h 202"/>
                <a:gd name="T46" fmla="*/ 76 w 286"/>
                <a:gd name="T47" fmla="*/ 8 h 202"/>
                <a:gd name="T48" fmla="*/ 109 w 286"/>
                <a:gd name="T49" fmla="*/ 0 h 202"/>
                <a:gd name="T50" fmla="*/ 141 w 286"/>
                <a:gd name="T51" fmla="*/ 8 h 202"/>
                <a:gd name="T52" fmla="*/ 163 w 286"/>
                <a:gd name="T53" fmla="*/ 30 h 202"/>
                <a:gd name="T54" fmla="*/ 190 w 286"/>
                <a:gd name="T55" fmla="*/ 8 h 202"/>
                <a:gd name="T56" fmla="*/ 222 w 286"/>
                <a:gd name="T57" fmla="*/ 0 h 202"/>
                <a:gd name="T58" fmla="*/ 257 w 286"/>
                <a:gd name="T59" fmla="*/ 8 h 202"/>
                <a:gd name="T60" fmla="*/ 279 w 286"/>
                <a:gd name="T61" fmla="*/ 31 h 202"/>
                <a:gd name="T62" fmla="*/ 286 w 286"/>
                <a:gd name="T63" fmla="*/ 74 h 202"/>
                <a:gd name="T64" fmla="*/ 286 w 286"/>
                <a:gd name="T65" fmla="*/ 171 h 202"/>
                <a:gd name="T66" fmla="*/ 279 w 286"/>
                <a:gd name="T67" fmla="*/ 194 h 202"/>
                <a:gd name="T68" fmla="*/ 260 w 286"/>
                <a:gd name="T69" fmla="*/ 202 h 202"/>
                <a:gd name="T70" fmla="*/ 242 w 286"/>
                <a:gd name="T71" fmla="*/ 194 h 202"/>
                <a:gd name="T72" fmla="*/ 234 w 286"/>
                <a:gd name="T73" fmla="*/ 171 h 202"/>
                <a:gd name="T74" fmla="*/ 234 w 286"/>
                <a:gd name="T75" fmla="*/ 87 h 202"/>
                <a:gd name="T76" fmla="*/ 233 w 286"/>
                <a:gd name="T77" fmla="*/ 62 h 202"/>
                <a:gd name="T78" fmla="*/ 226 w 286"/>
                <a:gd name="T79" fmla="*/ 45 h 202"/>
                <a:gd name="T80" fmla="*/ 207 w 286"/>
                <a:gd name="T81" fmla="*/ 39 h 202"/>
                <a:gd name="T82" fmla="*/ 189 w 286"/>
                <a:gd name="T83" fmla="*/ 45 h 202"/>
                <a:gd name="T84" fmla="*/ 175 w 286"/>
                <a:gd name="T85" fmla="*/ 60 h 202"/>
                <a:gd name="T86" fmla="*/ 169 w 286"/>
                <a:gd name="T87" fmla="*/ 10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6" h="202">
                  <a:moveTo>
                    <a:pt x="169" y="105"/>
                  </a:moveTo>
                  <a:cubicBezTo>
                    <a:pt x="169" y="171"/>
                    <a:pt x="169" y="171"/>
                    <a:pt x="169" y="171"/>
                  </a:cubicBezTo>
                  <a:cubicBezTo>
                    <a:pt x="169" y="181"/>
                    <a:pt x="167" y="189"/>
                    <a:pt x="162" y="194"/>
                  </a:cubicBezTo>
                  <a:cubicBezTo>
                    <a:pt x="157" y="200"/>
                    <a:pt x="151" y="202"/>
                    <a:pt x="143" y="202"/>
                  </a:cubicBezTo>
                  <a:cubicBezTo>
                    <a:pt x="136" y="202"/>
                    <a:pt x="130" y="200"/>
                    <a:pt x="125" y="194"/>
                  </a:cubicBezTo>
                  <a:cubicBezTo>
                    <a:pt x="120" y="189"/>
                    <a:pt x="118" y="181"/>
                    <a:pt x="118" y="171"/>
                  </a:cubicBezTo>
                  <a:cubicBezTo>
                    <a:pt x="118" y="92"/>
                    <a:pt x="118" y="92"/>
                    <a:pt x="118" y="92"/>
                  </a:cubicBezTo>
                  <a:cubicBezTo>
                    <a:pt x="118" y="79"/>
                    <a:pt x="117" y="69"/>
                    <a:pt x="117" y="62"/>
                  </a:cubicBezTo>
                  <a:cubicBezTo>
                    <a:pt x="116" y="56"/>
                    <a:pt x="113" y="50"/>
                    <a:pt x="110" y="45"/>
                  </a:cubicBezTo>
                  <a:cubicBezTo>
                    <a:pt x="106" y="41"/>
                    <a:pt x="100" y="39"/>
                    <a:pt x="92" y="39"/>
                  </a:cubicBezTo>
                  <a:cubicBezTo>
                    <a:pt x="75" y="39"/>
                    <a:pt x="65" y="44"/>
                    <a:pt x="60" y="56"/>
                  </a:cubicBezTo>
                  <a:cubicBezTo>
                    <a:pt x="54" y="67"/>
                    <a:pt x="52" y="83"/>
                    <a:pt x="52" y="104"/>
                  </a:cubicBezTo>
                  <a:cubicBezTo>
                    <a:pt x="52" y="171"/>
                    <a:pt x="52" y="171"/>
                    <a:pt x="52" y="171"/>
                  </a:cubicBezTo>
                  <a:cubicBezTo>
                    <a:pt x="52" y="181"/>
                    <a:pt x="49" y="189"/>
                    <a:pt x="45" y="194"/>
                  </a:cubicBezTo>
                  <a:cubicBezTo>
                    <a:pt x="40" y="200"/>
                    <a:pt x="34" y="202"/>
                    <a:pt x="26" y="202"/>
                  </a:cubicBezTo>
                  <a:cubicBezTo>
                    <a:pt x="19" y="202"/>
                    <a:pt x="12" y="200"/>
                    <a:pt x="8" y="194"/>
                  </a:cubicBezTo>
                  <a:cubicBezTo>
                    <a:pt x="3" y="189"/>
                    <a:pt x="0" y="181"/>
                    <a:pt x="0" y="171"/>
                  </a:cubicBezTo>
                  <a:cubicBezTo>
                    <a:pt x="0" y="29"/>
                    <a:pt x="0" y="29"/>
                    <a:pt x="0" y="29"/>
                  </a:cubicBezTo>
                  <a:cubicBezTo>
                    <a:pt x="0" y="19"/>
                    <a:pt x="2" y="12"/>
                    <a:pt x="7" y="7"/>
                  </a:cubicBezTo>
                  <a:cubicBezTo>
                    <a:pt x="11" y="2"/>
                    <a:pt x="17" y="0"/>
                    <a:pt x="24" y="0"/>
                  </a:cubicBezTo>
                  <a:cubicBezTo>
                    <a:pt x="31" y="0"/>
                    <a:pt x="37" y="2"/>
                    <a:pt x="41" y="7"/>
                  </a:cubicBezTo>
                  <a:cubicBezTo>
                    <a:pt x="46" y="11"/>
                    <a:pt x="48" y="18"/>
                    <a:pt x="48" y="26"/>
                  </a:cubicBezTo>
                  <a:cubicBezTo>
                    <a:pt x="48" y="30"/>
                    <a:pt x="48" y="30"/>
                    <a:pt x="48" y="30"/>
                  </a:cubicBezTo>
                  <a:cubicBezTo>
                    <a:pt x="57" y="20"/>
                    <a:pt x="66" y="12"/>
                    <a:pt x="76" y="8"/>
                  </a:cubicBezTo>
                  <a:cubicBezTo>
                    <a:pt x="86" y="3"/>
                    <a:pt x="97" y="0"/>
                    <a:pt x="109" y="0"/>
                  </a:cubicBezTo>
                  <a:cubicBezTo>
                    <a:pt x="121" y="0"/>
                    <a:pt x="132" y="3"/>
                    <a:pt x="141" y="8"/>
                  </a:cubicBezTo>
                  <a:cubicBezTo>
                    <a:pt x="150" y="13"/>
                    <a:pt x="157" y="20"/>
                    <a:pt x="163" y="30"/>
                  </a:cubicBezTo>
                  <a:cubicBezTo>
                    <a:pt x="172" y="20"/>
                    <a:pt x="181" y="13"/>
                    <a:pt x="190" y="8"/>
                  </a:cubicBezTo>
                  <a:cubicBezTo>
                    <a:pt x="200" y="3"/>
                    <a:pt x="211" y="0"/>
                    <a:pt x="222" y="0"/>
                  </a:cubicBezTo>
                  <a:cubicBezTo>
                    <a:pt x="236" y="0"/>
                    <a:pt x="248" y="3"/>
                    <a:pt x="257" y="8"/>
                  </a:cubicBezTo>
                  <a:cubicBezTo>
                    <a:pt x="267" y="14"/>
                    <a:pt x="275" y="21"/>
                    <a:pt x="279" y="31"/>
                  </a:cubicBezTo>
                  <a:cubicBezTo>
                    <a:pt x="284" y="40"/>
                    <a:pt x="286" y="54"/>
                    <a:pt x="286" y="74"/>
                  </a:cubicBezTo>
                  <a:cubicBezTo>
                    <a:pt x="286" y="171"/>
                    <a:pt x="286" y="171"/>
                    <a:pt x="286" y="171"/>
                  </a:cubicBezTo>
                  <a:cubicBezTo>
                    <a:pt x="286" y="181"/>
                    <a:pt x="283" y="189"/>
                    <a:pt x="279" y="194"/>
                  </a:cubicBezTo>
                  <a:cubicBezTo>
                    <a:pt x="274" y="200"/>
                    <a:pt x="268" y="202"/>
                    <a:pt x="260" y="202"/>
                  </a:cubicBezTo>
                  <a:cubicBezTo>
                    <a:pt x="252" y="202"/>
                    <a:pt x="246" y="200"/>
                    <a:pt x="242" y="194"/>
                  </a:cubicBezTo>
                  <a:cubicBezTo>
                    <a:pt x="237" y="189"/>
                    <a:pt x="234" y="181"/>
                    <a:pt x="234" y="171"/>
                  </a:cubicBezTo>
                  <a:cubicBezTo>
                    <a:pt x="234" y="87"/>
                    <a:pt x="234" y="87"/>
                    <a:pt x="234" y="87"/>
                  </a:cubicBezTo>
                  <a:cubicBezTo>
                    <a:pt x="234" y="77"/>
                    <a:pt x="234" y="68"/>
                    <a:pt x="233" y="62"/>
                  </a:cubicBezTo>
                  <a:cubicBezTo>
                    <a:pt x="232" y="55"/>
                    <a:pt x="230" y="50"/>
                    <a:pt x="226" y="45"/>
                  </a:cubicBezTo>
                  <a:cubicBezTo>
                    <a:pt x="222" y="41"/>
                    <a:pt x="215" y="39"/>
                    <a:pt x="207" y="39"/>
                  </a:cubicBezTo>
                  <a:cubicBezTo>
                    <a:pt x="201" y="39"/>
                    <a:pt x="194" y="41"/>
                    <a:pt x="189" y="45"/>
                  </a:cubicBezTo>
                  <a:cubicBezTo>
                    <a:pt x="183" y="48"/>
                    <a:pt x="178" y="54"/>
                    <a:pt x="175" y="60"/>
                  </a:cubicBezTo>
                  <a:cubicBezTo>
                    <a:pt x="171" y="69"/>
                    <a:pt x="169" y="83"/>
                    <a:pt x="169"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1333">
                      <a:prstClr val="white"/>
                    </a:gs>
                    <a:gs pos="8000">
                      <a:prstClr val="white"/>
                    </a:gs>
                  </a:gsLst>
                  <a:lin ang="5400000" scaled="0"/>
                </a:gradFill>
                <a:effectLst/>
                <a:uLnTx/>
                <a:uFillTx/>
                <a:latin typeface="Calibri" panose="020F0502020204030204"/>
                <a:ea typeface="+mn-ea"/>
                <a:cs typeface="+mn-cs"/>
              </a:endParaRPr>
            </a:p>
          </p:txBody>
        </p:sp>
        <p:sp>
          <p:nvSpPr>
            <p:cNvPr id="90" name="Freeform 24"/>
            <p:cNvSpPr>
              <a:spLocks noEditPoints="1"/>
            </p:cNvSpPr>
            <p:nvPr/>
          </p:nvSpPr>
          <p:spPr bwMode="auto">
            <a:xfrm>
              <a:off x="3537" y="3064"/>
              <a:ext cx="398" cy="405"/>
            </a:xfrm>
            <a:custGeom>
              <a:avLst/>
              <a:gdLst>
                <a:gd name="T0" fmla="*/ 198 w 198"/>
                <a:gd name="T1" fmla="*/ 101 h 202"/>
                <a:gd name="T2" fmla="*/ 191 w 198"/>
                <a:gd name="T3" fmla="*/ 142 h 202"/>
                <a:gd name="T4" fmla="*/ 171 w 198"/>
                <a:gd name="T5" fmla="*/ 175 h 202"/>
                <a:gd name="T6" fmla="*/ 140 w 198"/>
                <a:gd name="T7" fmla="*/ 195 h 202"/>
                <a:gd name="T8" fmla="*/ 99 w 198"/>
                <a:gd name="T9" fmla="*/ 202 h 202"/>
                <a:gd name="T10" fmla="*/ 59 w 198"/>
                <a:gd name="T11" fmla="*/ 195 h 202"/>
                <a:gd name="T12" fmla="*/ 27 w 198"/>
                <a:gd name="T13" fmla="*/ 174 h 202"/>
                <a:gd name="T14" fmla="*/ 7 w 198"/>
                <a:gd name="T15" fmla="*/ 142 h 202"/>
                <a:gd name="T16" fmla="*/ 0 w 198"/>
                <a:gd name="T17" fmla="*/ 101 h 202"/>
                <a:gd name="T18" fmla="*/ 7 w 198"/>
                <a:gd name="T19" fmla="*/ 60 h 202"/>
                <a:gd name="T20" fmla="*/ 27 w 198"/>
                <a:gd name="T21" fmla="*/ 28 h 202"/>
                <a:gd name="T22" fmla="*/ 59 w 198"/>
                <a:gd name="T23" fmla="*/ 7 h 202"/>
                <a:gd name="T24" fmla="*/ 99 w 198"/>
                <a:gd name="T25" fmla="*/ 0 h 202"/>
                <a:gd name="T26" fmla="*/ 140 w 198"/>
                <a:gd name="T27" fmla="*/ 7 h 202"/>
                <a:gd name="T28" fmla="*/ 172 w 198"/>
                <a:gd name="T29" fmla="*/ 28 h 202"/>
                <a:gd name="T30" fmla="*/ 192 w 198"/>
                <a:gd name="T31" fmla="*/ 60 h 202"/>
                <a:gd name="T32" fmla="*/ 198 w 198"/>
                <a:gd name="T33" fmla="*/ 101 h 202"/>
                <a:gd name="T34" fmla="*/ 148 w 198"/>
                <a:gd name="T35" fmla="*/ 101 h 202"/>
                <a:gd name="T36" fmla="*/ 135 w 198"/>
                <a:gd name="T37" fmla="*/ 54 h 202"/>
                <a:gd name="T38" fmla="*/ 99 w 198"/>
                <a:gd name="T39" fmla="*/ 37 h 202"/>
                <a:gd name="T40" fmla="*/ 73 w 198"/>
                <a:gd name="T41" fmla="*/ 44 h 202"/>
                <a:gd name="T42" fmla="*/ 56 w 198"/>
                <a:gd name="T43" fmla="*/ 67 h 202"/>
                <a:gd name="T44" fmla="*/ 50 w 198"/>
                <a:gd name="T45" fmla="*/ 101 h 202"/>
                <a:gd name="T46" fmla="*/ 56 w 198"/>
                <a:gd name="T47" fmla="*/ 135 h 202"/>
                <a:gd name="T48" fmla="*/ 73 w 198"/>
                <a:gd name="T49" fmla="*/ 158 h 202"/>
                <a:gd name="T50" fmla="*/ 99 w 198"/>
                <a:gd name="T51" fmla="*/ 165 h 202"/>
                <a:gd name="T52" fmla="*/ 135 w 198"/>
                <a:gd name="T53" fmla="*/ 148 h 202"/>
                <a:gd name="T54" fmla="*/ 148 w 198"/>
                <a:gd name="T55" fmla="*/ 10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8" h="202">
                  <a:moveTo>
                    <a:pt x="198" y="101"/>
                  </a:moveTo>
                  <a:cubicBezTo>
                    <a:pt x="198" y="116"/>
                    <a:pt x="196" y="130"/>
                    <a:pt x="191" y="142"/>
                  </a:cubicBezTo>
                  <a:cubicBezTo>
                    <a:pt x="187" y="155"/>
                    <a:pt x="180" y="166"/>
                    <a:pt x="171" y="175"/>
                  </a:cubicBezTo>
                  <a:cubicBezTo>
                    <a:pt x="163" y="183"/>
                    <a:pt x="152" y="190"/>
                    <a:pt x="140" y="195"/>
                  </a:cubicBezTo>
                  <a:cubicBezTo>
                    <a:pt x="128" y="200"/>
                    <a:pt x="114" y="202"/>
                    <a:pt x="99" y="202"/>
                  </a:cubicBezTo>
                  <a:cubicBezTo>
                    <a:pt x="84" y="202"/>
                    <a:pt x="71" y="200"/>
                    <a:pt x="59" y="195"/>
                  </a:cubicBezTo>
                  <a:cubicBezTo>
                    <a:pt x="46" y="190"/>
                    <a:pt x="36" y="183"/>
                    <a:pt x="27" y="174"/>
                  </a:cubicBezTo>
                  <a:cubicBezTo>
                    <a:pt x="18" y="165"/>
                    <a:pt x="12" y="154"/>
                    <a:pt x="7" y="142"/>
                  </a:cubicBezTo>
                  <a:cubicBezTo>
                    <a:pt x="3" y="130"/>
                    <a:pt x="0" y="116"/>
                    <a:pt x="0" y="101"/>
                  </a:cubicBezTo>
                  <a:cubicBezTo>
                    <a:pt x="0" y="86"/>
                    <a:pt x="3" y="72"/>
                    <a:pt x="7" y="60"/>
                  </a:cubicBezTo>
                  <a:cubicBezTo>
                    <a:pt x="12" y="47"/>
                    <a:pt x="19" y="36"/>
                    <a:pt x="27" y="28"/>
                  </a:cubicBezTo>
                  <a:cubicBezTo>
                    <a:pt x="36" y="19"/>
                    <a:pt x="46" y="12"/>
                    <a:pt x="59" y="7"/>
                  </a:cubicBezTo>
                  <a:cubicBezTo>
                    <a:pt x="71" y="2"/>
                    <a:pt x="84" y="0"/>
                    <a:pt x="99" y="0"/>
                  </a:cubicBezTo>
                  <a:cubicBezTo>
                    <a:pt x="114" y="0"/>
                    <a:pt x="128" y="2"/>
                    <a:pt x="140" y="7"/>
                  </a:cubicBezTo>
                  <a:cubicBezTo>
                    <a:pt x="152" y="12"/>
                    <a:pt x="163" y="19"/>
                    <a:pt x="172" y="28"/>
                  </a:cubicBezTo>
                  <a:cubicBezTo>
                    <a:pt x="180" y="37"/>
                    <a:pt x="187" y="48"/>
                    <a:pt x="192" y="60"/>
                  </a:cubicBezTo>
                  <a:cubicBezTo>
                    <a:pt x="196" y="73"/>
                    <a:pt x="198" y="86"/>
                    <a:pt x="198" y="101"/>
                  </a:cubicBezTo>
                  <a:close/>
                  <a:moveTo>
                    <a:pt x="148" y="101"/>
                  </a:moveTo>
                  <a:cubicBezTo>
                    <a:pt x="148" y="81"/>
                    <a:pt x="144" y="65"/>
                    <a:pt x="135" y="54"/>
                  </a:cubicBezTo>
                  <a:cubicBezTo>
                    <a:pt x="126" y="43"/>
                    <a:pt x="114" y="37"/>
                    <a:pt x="99" y="37"/>
                  </a:cubicBezTo>
                  <a:cubicBezTo>
                    <a:pt x="89" y="37"/>
                    <a:pt x="81" y="39"/>
                    <a:pt x="73" y="44"/>
                  </a:cubicBezTo>
                  <a:cubicBezTo>
                    <a:pt x="66" y="49"/>
                    <a:pt x="60" y="57"/>
                    <a:pt x="56" y="67"/>
                  </a:cubicBezTo>
                  <a:cubicBezTo>
                    <a:pt x="52" y="77"/>
                    <a:pt x="50" y="88"/>
                    <a:pt x="50" y="101"/>
                  </a:cubicBezTo>
                  <a:cubicBezTo>
                    <a:pt x="50" y="114"/>
                    <a:pt x="52" y="126"/>
                    <a:pt x="56" y="135"/>
                  </a:cubicBezTo>
                  <a:cubicBezTo>
                    <a:pt x="60" y="145"/>
                    <a:pt x="66" y="152"/>
                    <a:pt x="73" y="158"/>
                  </a:cubicBezTo>
                  <a:cubicBezTo>
                    <a:pt x="81" y="163"/>
                    <a:pt x="89" y="165"/>
                    <a:pt x="99" y="165"/>
                  </a:cubicBezTo>
                  <a:cubicBezTo>
                    <a:pt x="114" y="165"/>
                    <a:pt x="126" y="160"/>
                    <a:pt x="135" y="148"/>
                  </a:cubicBezTo>
                  <a:cubicBezTo>
                    <a:pt x="144" y="137"/>
                    <a:pt x="148" y="121"/>
                    <a:pt x="148"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1333">
                      <a:prstClr val="white"/>
                    </a:gs>
                    <a:gs pos="8000">
                      <a:prstClr val="white"/>
                    </a:gs>
                  </a:gsLst>
                  <a:lin ang="5400000" scaled="0"/>
                </a:gradFill>
                <a:effectLst/>
                <a:uLnTx/>
                <a:uFillTx/>
                <a:latin typeface="Calibri" panose="020F0502020204030204"/>
                <a:ea typeface="+mn-ea"/>
                <a:cs typeface="+mn-cs"/>
              </a:endParaRPr>
            </a:p>
          </p:txBody>
        </p:sp>
        <p:sp>
          <p:nvSpPr>
            <p:cNvPr id="91" name="Freeform 25"/>
            <p:cNvSpPr>
              <a:spLocks/>
            </p:cNvSpPr>
            <p:nvPr/>
          </p:nvSpPr>
          <p:spPr bwMode="auto">
            <a:xfrm>
              <a:off x="4013" y="3064"/>
              <a:ext cx="356" cy="405"/>
            </a:xfrm>
            <a:custGeom>
              <a:avLst/>
              <a:gdLst>
                <a:gd name="T0" fmla="*/ 46 w 177"/>
                <a:gd name="T1" fmla="*/ 27 h 202"/>
                <a:gd name="T2" fmla="*/ 46 w 177"/>
                <a:gd name="T3" fmla="*/ 33 h 202"/>
                <a:gd name="T4" fmla="*/ 75 w 177"/>
                <a:gd name="T5" fmla="*/ 8 h 202"/>
                <a:gd name="T6" fmla="*/ 110 w 177"/>
                <a:gd name="T7" fmla="*/ 0 h 202"/>
                <a:gd name="T8" fmla="*/ 146 w 177"/>
                <a:gd name="T9" fmla="*/ 8 h 202"/>
                <a:gd name="T10" fmla="*/ 169 w 177"/>
                <a:gd name="T11" fmla="*/ 33 h 202"/>
                <a:gd name="T12" fmla="*/ 175 w 177"/>
                <a:gd name="T13" fmla="*/ 52 h 202"/>
                <a:gd name="T14" fmla="*/ 177 w 177"/>
                <a:gd name="T15" fmla="*/ 79 h 202"/>
                <a:gd name="T16" fmla="*/ 177 w 177"/>
                <a:gd name="T17" fmla="*/ 172 h 202"/>
                <a:gd name="T18" fmla="*/ 170 w 177"/>
                <a:gd name="T19" fmla="*/ 195 h 202"/>
                <a:gd name="T20" fmla="*/ 152 w 177"/>
                <a:gd name="T21" fmla="*/ 202 h 202"/>
                <a:gd name="T22" fmla="*/ 134 w 177"/>
                <a:gd name="T23" fmla="*/ 195 h 202"/>
                <a:gd name="T24" fmla="*/ 127 w 177"/>
                <a:gd name="T25" fmla="*/ 172 h 202"/>
                <a:gd name="T26" fmla="*/ 127 w 177"/>
                <a:gd name="T27" fmla="*/ 89 h 202"/>
                <a:gd name="T28" fmla="*/ 120 w 177"/>
                <a:gd name="T29" fmla="*/ 51 h 202"/>
                <a:gd name="T30" fmla="*/ 93 w 177"/>
                <a:gd name="T31" fmla="*/ 38 h 202"/>
                <a:gd name="T32" fmla="*/ 69 w 177"/>
                <a:gd name="T33" fmla="*/ 46 h 202"/>
                <a:gd name="T34" fmla="*/ 53 w 177"/>
                <a:gd name="T35" fmla="*/ 68 h 202"/>
                <a:gd name="T36" fmla="*/ 49 w 177"/>
                <a:gd name="T37" fmla="*/ 110 h 202"/>
                <a:gd name="T38" fmla="*/ 49 w 177"/>
                <a:gd name="T39" fmla="*/ 172 h 202"/>
                <a:gd name="T40" fmla="*/ 42 w 177"/>
                <a:gd name="T41" fmla="*/ 195 h 202"/>
                <a:gd name="T42" fmla="*/ 24 w 177"/>
                <a:gd name="T43" fmla="*/ 202 h 202"/>
                <a:gd name="T44" fmla="*/ 6 w 177"/>
                <a:gd name="T45" fmla="*/ 195 h 202"/>
                <a:gd name="T46" fmla="*/ 0 w 177"/>
                <a:gd name="T47" fmla="*/ 172 h 202"/>
                <a:gd name="T48" fmla="*/ 0 w 177"/>
                <a:gd name="T49" fmla="*/ 28 h 202"/>
                <a:gd name="T50" fmla="*/ 6 w 177"/>
                <a:gd name="T51" fmla="*/ 7 h 202"/>
                <a:gd name="T52" fmla="*/ 23 w 177"/>
                <a:gd name="T53" fmla="*/ 0 h 202"/>
                <a:gd name="T54" fmla="*/ 34 w 177"/>
                <a:gd name="T55" fmla="*/ 3 h 202"/>
                <a:gd name="T56" fmla="*/ 43 w 177"/>
                <a:gd name="T57" fmla="*/ 12 h 202"/>
                <a:gd name="T58" fmla="*/ 46 w 177"/>
                <a:gd name="T59" fmla="*/ 2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7" h="202">
                  <a:moveTo>
                    <a:pt x="46" y="27"/>
                  </a:moveTo>
                  <a:cubicBezTo>
                    <a:pt x="46" y="33"/>
                    <a:pt x="46" y="33"/>
                    <a:pt x="46" y="33"/>
                  </a:cubicBezTo>
                  <a:cubicBezTo>
                    <a:pt x="55" y="22"/>
                    <a:pt x="64" y="13"/>
                    <a:pt x="75" y="8"/>
                  </a:cubicBezTo>
                  <a:cubicBezTo>
                    <a:pt x="85" y="3"/>
                    <a:pt x="97" y="0"/>
                    <a:pt x="110" y="0"/>
                  </a:cubicBezTo>
                  <a:cubicBezTo>
                    <a:pt x="124" y="0"/>
                    <a:pt x="135" y="3"/>
                    <a:pt x="146" y="8"/>
                  </a:cubicBezTo>
                  <a:cubicBezTo>
                    <a:pt x="156" y="14"/>
                    <a:pt x="164" y="22"/>
                    <a:pt x="169" y="33"/>
                  </a:cubicBezTo>
                  <a:cubicBezTo>
                    <a:pt x="172" y="39"/>
                    <a:pt x="174" y="45"/>
                    <a:pt x="175" y="52"/>
                  </a:cubicBezTo>
                  <a:cubicBezTo>
                    <a:pt x="176" y="59"/>
                    <a:pt x="177" y="68"/>
                    <a:pt x="177" y="79"/>
                  </a:cubicBezTo>
                  <a:cubicBezTo>
                    <a:pt x="177" y="172"/>
                    <a:pt x="177" y="172"/>
                    <a:pt x="177" y="172"/>
                  </a:cubicBezTo>
                  <a:cubicBezTo>
                    <a:pt x="177" y="182"/>
                    <a:pt x="174" y="190"/>
                    <a:pt x="170" y="195"/>
                  </a:cubicBezTo>
                  <a:cubicBezTo>
                    <a:pt x="165" y="200"/>
                    <a:pt x="159" y="202"/>
                    <a:pt x="152" y="202"/>
                  </a:cubicBezTo>
                  <a:cubicBezTo>
                    <a:pt x="145" y="202"/>
                    <a:pt x="139" y="200"/>
                    <a:pt x="134" y="195"/>
                  </a:cubicBezTo>
                  <a:cubicBezTo>
                    <a:pt x="129" y="189"/>
                    <a:pt x="127" y="182"/>
                    <a:pt x="127" y="172"/>
                  </a:cubicBezTo>
                  <a:cubicBezTo>
                    <a:pt x="127" y="89"/>
                    <a:pt x="127" y="89"/>
                    <a:pt x="127" y="89"/>
                  </a:cubicBezTo>
                  <a:cubicBezTo>
                    <a:pt x="127" y="73"/>
                    <a:pt x="125" y="60"/>
                    <a:pt x="120" y="51"/>
                  </a:cubicBezTo>
                  <a:cubicBezTo>
                    <a:pt x="116" y="43"/>
                    <a:pt x="107" y="38"/>
                    <a:pt x="93" y="38"/>
                  </a:cubicBezTo>
                  <a:cubicBezTo>
                    <a:pt x="84" y="38"/>
                    <a:pt x="76" y="41"/>
                    <a:pt x="69" y="46"/>
                  </a:cubicBezTo>
                  <a:cubicBezTo>
                    <a:pt x="61" y="52"/>
                    <a:pt x="56" y="59"/>
                    <a:pt x="53" y="68"/>
                  </a:cubicBezTo>
                  <a:cubicBezTo>
                    <a:pt x="50" y="76"/>
                    <a:pt x="49" y="89"/>
                    <a:pt x="49" y="110"/>
                  </a:cubicBezTo>
                  <a:cubicBezTo>
                    <a:pt x="49" y="172"/>
                    <a:pt x="49" y="172"/>
                    <a:pt x="49" y="172"/>
                  </a:cubicBezTo>
                  <a:cubicBezTo>
                    <a:pt x="49" y="182"/>
                    <a:pt x="47" y="190"/>
                    <a:pt x="42" y="195"/>
                  </a:cubicBezTo>
                  <a:cubicBezTo>
                    <a:pt x="37" y="200"/>
                    <a:pt x="31" y="202"/>
                    <a:pt x="24" y="202"/>
                  </a:cubicBezTo>
                  <a:cubicBezTo>
                    <a:pt x="17" y="202"/>
                    <a:pt x="11" y="200"/>
                    <a:pt x="6" y="195"/>
                  </a:cubicBezTo>
                  <a:cubicBezTo>
                    <a:pt x="2" y="189"/>
                    <a:pt x="0" y="182"/>
                    <a:pt x="0" y="172"/>
                  </a:cubicBezTo>
                  <a:cubicBezTo>
                    <a:pt x="0" y="28"/>
                    <a:pt x="0" y="28"/>
                    <a:pt x="0" y="28"/>
                  </a:cubicBezTo>
                  <a:cubicBezTo>
                    <a:pt x="0" y="19"/>
                    <a:pt x="2" y="12"/>
                    <a:pt x="6" y="7"/>
                  </a:cubicBezTo>
                  <a:cubicBezTo>
                    <a:pt x="10" y="2"/>
                    <a:pt x="15" y="0"/>
                    <a:pt x="23" y="0"/>
                  </a:cubicBezTo>
                  <a:cubicBezTo>
                    <a:pt x="27" y="0"/>
                    <a:pt x="31" y="1"/>
                    <a:pt x="34" y="3"/>
                  </a:cubicBezTo>
                  <a:cubicBezTo>
                    <a:pt x="38" y="5"/>
                    <a:pt x="41" y="8"/>
                    <a:pt x="43" y="12"/>
                  </a:cubicBezTo>
                  <a:cubicBezTo>
                    <a:pt x="45" y="16"/>
                    <a:pt x="46" y="21"/>
                    <a:pt x="46"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1333">
                      <a:prstClr val="white"/>
                    </a:gs>
                    <a:gs pos="8000">
                      <a:prstClr val="white"/>
                    </a:gs>
                  </a:gsLst>
                  <a:lin ang="5400000" scaled="0"/>
                </a:gradFill>
                <a:effectLst/>
                <a:uLnTx/>
                <a:uFillTx/>
                <a:latin typeface="Calibri" panose="020F0502020204030204"/>
                <a:ea typeface="+mn-ea"/>
                <a:cs typeface="+mn-cs"/>
              </a:endParaRPr>
            </a:p>
          </p:txBody>
        </p:sp>
        <p:sp>
          <p:nvSpPr>
            <p:cNvPr id="92" name="Freeform 26"/>
            <p:cNvSpPr>
              <a:spLocks noEditPoints="1"/>
            </p:cNvSpPr>
            <p:nvPr/>
          </p:nvSpPr>
          <p:spPr bwMode="auto">
            <a:xfrm>
              <a:off x="4445" y="3064"/>
              <a:ext cx="398" cy="405"/>
            </a:xfrm>
            <a:custGeom>
              <a:avLst/>
              <a:gdLst>
                <a:gd name="T0" fmla="*/ 198 w 198"/>
                <a:gd name="T1" fmla="*/ 101 h 202"/>
                <a:gd name="T2" fmla="*/ 191 w 198"/>
                <a:gd name="T3" fmla="*/ 142 h 202"/>
                <a:gd name="T4" fmla="*/ 171 w 198"/>
                <a:gd name="T5" fmla="*/ 175 h 202"/>
                <a:gd name="T6" fmla="*/ 139 w 198"/>
                <a:gd name="T7" fmla="*/ 195 h 202"/>
                <a:gd name="T8" fmla="*/ 99 w 198"/>
                <a:gd name="T9" fmla="*/ 202 h 202"/>
                <a:gd name="T10" fmla="*/ 58 w 198"/>
                <a:gd name="T11" fmla="*/ 195 h 202"/>
                <a:gd name="T12" fmla="*/ 27 w 198"/>
                <a:gd name="T13" fmla="*/ 174 h 202"/>
                <a:gd name="T14" fmla="*/ 7 w 198"/>
                <a:gd name="T15" fmla="*/ 142 h 202"/>
                <a:gd name="T16" fmla="*/ 0 w 198"/>
                <a:gd name="T17" fmla="*/ 101 h 202"/>
                <a:gd name="T18" fmla="*/ 7 w 198"/>
                <a:gd name="T19" fmla="*/ 60 h 202"/>
                <a:gd name="T20" fmla="*/ 27 w 198"/>
                <a:gd name="T21" fmla="*/ 28 h 202"/>
                <a:gd name="T22" fmla="*/ 58 w 198"/>
                <a:gd name="T23" fmla="*/ 7 h 202"/>
                <a:gd name="T24" fmla="*/ 99 w 198"/>
                <a:gd name="T25" fmla="*/ 0 h 202"/>
                <a:gd name="T26" fmla="*/ 139 w 198"/>
                <a:gd name="T27" fmla="*/ 7 h 202"/>
                <a:gd name="T28" fmla="*/ 171 w 198"/>
                <a:gd name="T29" fmla="*/ 28 h 202"/>
                <a:gd name="T30" fmla="*/ 191 w 198"/>
                <a:gd name="T31" fmla="*/ 60 h 202"/>
                <a:gd name="T32" fmla="*/ 198 w 198"/>
                <a:gd name="T33" fmla="*/ 101 h 202"/>
                <a:gd name="T34" fmla="*/ 148 w 198"/>
                <a:gd name="T35" fmla="*/ 101 h 202"/>
                <a:gd name="T36" fmla="*/ 134 w 198"/>
                <a:gd name="T37" fmla="*/ 54 h 202"/>
                <a:gd name="T38" fmla="*/ 99 w 198"/>
                <a:gd name="T39" fmla="*/ 37 h 202"/>
                <a:gd name="T40" fmla="*/ 73 w 198"/>
                <a:gd name="T41" fmla="*/ 44 h 202"/>
                <a:gd name="T42" fmla="*/ 56 w 198"/>
                <a:gd name="T43" fmla="*/ 67 h 202"/>
                <a:gd name="T44" fmla="*/ 50 w 198"/>
                <a:gd name="T45" fmla="*/ 101 h 202"/>
                <a:gd name="T46" fmla="*/ 56 w 198"/>
                <a:gd name="T47" fmla="*/ 135 h 202"/>
                <a:gd name="T48" fmla="*/ 73 w 198"/>
                <a:gd name="T49" fmla="*/ 158 h 202"/>
                <a:gd name="T50" fmla="*/ 99 w 198"/>
                <a:gd name="T51" fmla="*/ 165 h 202"/>
                <a:gd name="T52" fmla="*/ 134 w 198"/>
                <a:gd name="T53" fmla="*/ 148 h 202"/>
                <a:gd name="T54" fmla="*/ 148 w 198"/>
                <a:gd name="T55" fmla="*/ 10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8" h="202">
                  <a:moveTo>
                    <a:pt x="198" y="101"/>
                  </a:moveTo>
                  <a:cubicBezTo>
                    <a:pt x="198" y="116"/>
                    <a:pt x="195" y="130"/>
                    <a:pt x="191" y="142"/>
                  </a:cubicBezTo>
                  <a:cubicBezTo>
                    <a:pt x="186" y="155"/>
                    <a:pt x="180" y="166"/>
                    <a:pt x="171" y="175"/>
                  </a:cubicBezTo>
                  <a:cubicBezTo>
                    <a:pt x="162" y="183"/>
                    <a:pt x="152" y="190"/>
                    <a:pt x="139" y="195"/>
                  </a:cubicBezTo>
                  <a:cubicBezTo>
                    <a:pt x="127" y="200"/>
                    <a:pt x="114" y="202"/>
                    <a:pt x="99" y="202"/>
                  </a:cubicBezTo>
                  <a:cubicBezTo>
                    <a:pt x="83" y="202"/>
                    <a:pt x="70" y="200"/>
                    <a:pt x="58" y="195"/>
                  </a:cubicBezTo>
                  <a:cubicBezTo>
                    <a:pt x="46" y="190"/>
                    <a:pt x="35" y="183"/>
                    <a:pt x="27" y="174"/>
                  </a:cubicBezTo>
                  <a:cubicBezTo>
                    <a:pt x="18" y="165"/>
                    <a:pt x="11" y="154"/>
                    <a:pt x="7" y="142"/>
                  </a:cubicBezTo>
                  <a:cubicBezTo>
                    <a:pt x="2" y="130"/>
                    <a:pt x="0" y="116"/>
                    <a:pt x="0" y="101"/>
                  </a:cubicBezTo>
                  <a:cubicBezTo>
                    <a:pt x="0" y="86"/>
                    <a:pt x="2" y="72"/>
                    <a:pt x="7" y="60"/>
                  </a:cubicBezTo>
                  <a:cubicBezTo>
                    <a:pt x="11" y="47"/>
                    <a:pt x="18" y="36"/>
                    <a:pt x="27" y="28"/>
                  </a:cubicBezTo>
                  <a:cubicBezTo>
                    <a:pt x="35" y="19"/>
                    <a:pt x="46" y="12"/>
                    <a:pt x="58" y="7"/>
                  </a:cubicBezTo>
                  <a:cubicBezTo>
                    <a:pt x="70" y="2"/>
                    <a:pt x="84" y="0"/>
                    <a:pt x="99" y="0"/>
                  </a:cubicBezTo>
                  <a:cubicBezTo>
                    <a:pt x="114" y="0"/>
                    <a:pt x="127" y="2"/>
                    <a:pt x="139" y="7"/>
                  </a:cubicBezTo>
                  <a:cubicBezTo>
                    <a:pt x="152" y="12"/>
                    <a:pt x="162" y="19"/>
                    <a:pt x="171" y="28"/>
                  </a:cubicBezTo>
                  <a:cubicBezTo>
                    <a:pt x="180" y="37"/>
                    <a:pt x="186" y="48"/>
                    <a:pt x="191" y="60"/>
                  </a:cubicBezTo>
                  <a:cubicBezTo>
                    <a:pt x="196" y="73"/>
                    <a:pt x="198" y="86"/>
                    <a:pt x="198" y="101"/>
                  </a:cubicBezTo>
                  <a:close/>
                  <a:moveTo>
                    <a:pt x="148" y="101"/>
                  </a:moveTo>
                  <a:cubicBezTo>
                    <a:pt x="148" y="81"/>
                    <a:pt x="143" y="65"/>
                    <a:pt x="134" y="54"/>
                  </a:cubicBezTo>
                  <a:cubicBezTo>
                    <a:pt x="126" y="43"/>
                    <a:pt x="114" y="37"/>
                    <a:pt x="99" y="37"/>
                  </a:cubicBezTo>
                  <a:cubicBezTo>
                    <a:pt x="89" y="37"/>
                    <a:pt x="80" y="39"/>
                    <a:pt x="73" y="44"/>
                  </a:cubicBezTo>
                  <a:cubicBezTo>
                    <a:pt x="65" y="49"/>
                    <a:pt x="60" y="57"/>
                    <a:pt x="56" y="67"/>
                  </a:cubicBezTo>
                  <a:cubicBezTo>
                    <a:pt x="52" y="77"/>
                    <a:pt x="50" y="88"/>
                    <a:pt x="50" y="101"/>
                  </a:cubicBezTo>
                  <a:cubicBezTo>
                    <a:pt x="50" y="114"/>
                    <a:pt x="52" y="126"/>
                    <a:pt x="56" y="135"/>
                  </a:cubicBezTo>
                  <a:cubicBezTo>
                    <a:pt x="60" y="145"/>
                    <a:pt x="65" y="152"/>
                    <a:pt x="73" y="158"/>
                  </a:cubicBezTo>
                  <a:cubicBezTo>
                    <a:pt x="80" y="163"/>
                    <a:pt x="89" y="165"/>
                    <a:pt x="99" y="165"/>
                  </a:cubicBezTo>
                  <a:cubicBezTo>
                    <a:pt x="114" y="165"/>
                    <a:pt x="126" y="160"/>
                    <a:pt x="134" y="148"/>
                  </a:cubicBezTo>
                  <a:cubicBezTo>
                    <a:pt x="143" y="137"/>
                    <a:pt x="148" y="121"/>
                    <a:pt x="148"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1333">
                      <a:prstClr val="white"/>
                    </a:gs>
                    <a:gs pos="8000">
                      <a:prstClr val="white"/>
                    </a:gs>
                  </a:gsLst>
                  <a:lin ang="5400000" scaled="0"/>
                </a:gradFill>
                <a:effectLst/>
                <a:uLnTx/>
                <a:uFillTx/>
                <a:latin typeface="Calibri" panose="020F0502020204030204"/>
                <a:ea typeface="+mn-ea"/>
                <a:cs typeface="+mn-cs"/>
              </a:endParaRPr>
            </a:p>
          </p:txBody>
        </p:sp>
        <p:sp>
          <p:nvSpPr>
            <p:cNvPr id="93" name="Freeform 27"/>
            <p:cNvSpPr>
              <a:spLocks/>
            </p:cNvSpPr>
            <p:nvPr/>
          </p:nvSpPr>
          <p:spPr bwMode="auto">
            <a:xfrm>
              <a:off x="4827" y="2996"/>
              <a:ext cx="56" cy="78"/>
            </a:xfrm>
            <a:custGeom>
              <a:avLst/>
              <a:gdLst>
                <a:gd name="T0" fmla="*/ 24 w 56"/>
                <a:gd name="T1" fmla="*/ 10 h 78"/>
                <a:gd name="T2" fmla="*/ 0 w 56"/>
                <a:gd name="T3" fmla="*/ 10 h 78"/>
                <a:gd name="T4" fmla="*/ 0 w 56"/>
                <a:gd name="T5" fmla="*/ 0 h 78"/>
                <a:gd name="T6" fmla="*/ 56 w 56"/>
                <a:gd name="T7" fmla="*/ 0 h 78"/>
                <a:gd name="T8" fmla="*/ 56 w 56"/>
                <a:gd name="T9" fmla="*/ 10 h 78"/>
                <a:gd name="T10" fmla="*/ 34 w 56"/>
                <a:gd name="T11" fmla="*/ 10 h 78"/>
                <a:gd name="T12" fmla="*/ 34 w 56"/>
                <a:gd name="T13" fmla="*/ 78 h 78"/>
                <a:gd name="T14" fmla="*/ 24 w 56"/>
                <a:gd name="T15" fmla="*/ 78 h 78"/>
                <a:gd name="T16" fmla="*/ 24 w 56"/>
                <a:gd name="T17" fmla="*/ 1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8">
                  <a:moveTo>
                    <a:pt x="24" y="10"/>
                  </a:moveTo>
                  <a:lnTo>
                    <a:pt x="0" y="10"/>
                  </a:lnTo>
                  <a:lnTo>
                    <a:pt x="0" y="0"/>
                  </a:lnTo>
                  <a:lnTo>
                    <a:pt x="56" y="0"/>
                  </a:lnTo>
                  <a:lnTo>
                    <a:pt x="56" y="10"/>
                  </a:lnTo>
                  <a:lnTo>
                    <a:pt x="34" y="10"/>
                  </a:lnTo>
                  <a:lnTo>
                    <a:pt x="34" y="78"/>
                  </a:lnTo>
                  <a:lnTo>
                    <a:pt x="24" y="78"/>
                  </a:lnTo>
                  <a:lnTo>
                    <a:pt x="24"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1333">
                      <a:prstClr val="white"/>
                    </a:gs>
                    <a:gs pos="8000">
                      <a:prstClr val="white"/>
                    </a:gs>
                  </a:gsLst>
                  <a:lin ang="5400000" scaled="0"/>
                </a:gradFill>
                <a:effectLst/>
                <a:uLnTx/>
                <a:uFillTx/>
                <a:latin typeface="Calibri" panose="020F0502020204030204"/>
                <a:ea typeface="+mn-ea"/>
                <a:cs typeface="+mn-cs"/>
              </a:endParaRPr>
            </a:p>
          </p:txBody>
        </p:sp>
        <p:sp>
          <p:nvSpPr>
            <p:cNvPr id="94" name="Freeform 28"/>
            <p:cNvSpPr>
              <a:spLocks/>
            </p:cNvSpPr>
            <p:nvPr/>
          </p:nvSpPr>
          <p:spPr bwMode="auto">
            <a:xfrm>
              <a:off x="4892" y="2996"/>
              <a:ext cx="78" cy="78"/>
            </a:xfrm>
            <a:custGeom>
              <a:avLst/>
              <a:gdLst>
                <a:gd name="T0" fmla="*/ 33 w 39"/>
                <a:gd name="T1" fmla="*/ 22 h 39"/>
                <a:gd name="T2" fmla="*/ 33 w 39"/>
                <a:gd name="T3" fmla="*/ 5 h 39"/>
                <a:gd name="T4" fmla="*/ 32 w 39"/>
                <a:gd name="T5" fmla="*/ 5 h 39"/>
                <a:gd name="T6" fmla="*/ 28 w 39"/>
                <a:gd name="T7" fmla="*/ 20 h 39"/>
                <a:gd name="T8" fmla="*/ 21 w 39"/>
                <a:gd name="T9" fmla="*/ 39 h 39"/>
                <a:gd name="T10" fmla="*/ 17 w 39"/>
                <a:gd name="T11" fmla="*/ 39 h 39"/>
                <a:gd name="T12" fmla="*/ 11 w 39"/>
                <a:gd name="T13" fmla="*/ 20 h 39"/>
                <a:gd name="T14" fmla="*/ 6 w 39"/>
                <a:gd name="T15" fmla="*/ 5 h 39"/>
                <a:gd name="T16" fmla="*/ 6 w 39"/>
                <a:gd name="T17" fmla="*/ 5 h 39"/>
                <a:gd name="T18" fmla="*/ 5 w 39"/>
                <a:gd name="T19" fmla="*/ 22 h 39"/>
                <a:gd name="T20" fmla="*/ 4 w 39"/>
                <a:gd name="T21" fmla="*/ 39 h 39"/>
                <a:gd name="T22" fmla="*/ 0 w 39"/>
                <a:gd name="T23" fmla="*/ 39 h 39"/>
                <a:gd name="T24" fmla="*/ 2 w 39"/>
                <a:gd name="T25" fmla="*/ 0 h 39"/>
                <a:gd name="T26" fmla="*/ 9 w 39"/>
                <a:gd name="T27" fmla="*/ 0 h 39"/>
                <a:gd name="T28" fmla="*/ 15 w 39"/>
                <a:gd name="T29" fmla="*/ 19 h 39"/>
                <a:gd name="T30" fmla="*/ 19 w 39"/>
                <a:gd name="T31" fmla="*/ 32 h 39"/>
                <a:gd name="T32" fmla="*/ 19 w 39"/>
                <a:gd name="T33" fmla="*/ 32 h 39"/>
                <a:gd name="T34" fmla="*/ 23 w 39"/>
                <a:gd name="T35" fmla="*/ 19 h 39"/>
                <a:gd name="T36" fmla="*/ 30 w 39"/>
                <a:gd name="T37" fmla="*/ 0 h 39"/>
                <a:gd name="T38" fmla="*/ 37 w 39"/>
                <a:gd name="T39" fmla="*/ 0 h 39"/>
                <a:gd name="T40" fmla="*/ 39 w 39"/>
                <a:gd name="T41" fmla="*/ 39 h 39"/>
                <a:gd name="T42" fmla="*/ 34 w 39"/>
                <a:gd name="T43" fmla="*/ 39 h 39"/>
                <a:gd name="T44" fmla="*/ 33 w 39"/>
                <a:gd name="T4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9">
                  <a:moveTo>
                    <a:pt x="33" y="22"/>
                  </a:moveTo>
                  <a:cubicBezTo>
                    <a:pt x="33" y="17"/>
                    <a:pt x="33" y="10"/>
                    <a:pt x="33" y="5"/>
                  </a:cubicBezTo>
                  <a:cubicBezTo>
                    <a:pt x="32" y="5"/>
                    <a:pt x="32" y="5"/>
                    <a:pt x="32" y="5"/>
                  </a:cubicBezTo>
                  <a:cubicBezTo>
                    <a:pt x="31" y="10"/>
                    <a:pt x="30" y="15"/>
                    <a:pt x="28" y="20"/>
                  </a:cubicBezTo>
                  <a:cubicBezTo>
                    <a:pt x="21" y="39"/>
                    <a:pt x="21" y="39"/>
                    <a:pt x="21" y="39"/>
                  </a:cubicBezTo>
                  <a:cubicBezTo>
                    <a:pt x="17" y="39"/>
                    <a:pt x="17" y="39"/>
                    <a:pt x="17" y="39"/>
                  </a:cubicBezTo>
                  <a:cubicBezTo>
                    <a:pt x="11" y="20"/>
                    <a:pt x="11" y="20"/>
                    <a:pt x="11" y="20"/>
                  </a:cubicBezTo>
                  <a:cubicBezTo>
                    <a:pt x="9" y="15"/>
                    <a:pt x="7" y="10"/>
                    <a:pt x="6" y="5"/>
                  </a:cubicBezTo>
                  <a:cubicBezTo>
                    <a:pt x="6" y="5"/>
                    <a:pt x="6" y="5"/>
                    <a:pt x="6" y="5"/>
                  </a:cubicBezTo>
                  <a:cubicBezTo>
                    <a:pt x="6" y="10"/>
                    <a:pt x="6" y="17"/>
                    <a:pt x="5" y="22"/>
                  </a:cubicBezTo>
                  <a:cubicBezTo>
                    <a:pt x="4" y="39"/>
                    <a:pt x="4" y="39"/>
                    <a:pt x="4" y="39"/>
                  </a:cubicBezTo>
                  <a:cubicBezTo>
                    <a:pt x="0" y="39"/>
                    <a:pt x="0" y="39"/>
                    <a:pt x="0" y="39"/>
                  </a:cubicBezTo>
                  <a:cubicBezTo>
                    <a:pt x="2" y="0"/>
                    <a:pt x="2" y="0"/>
                    <a:pt x="2" y="0"/>
                  </a:cubicBezTo>
                  <a:cubicBezTo>
                    <a:pt x="9" y="0"/>
                    <a:pt x="9" y="0"/>
                    <a:pt x="9" y="0"/>
                  </a:cubicBezTo>
                  <a:cubicBezTo>
                    <a:pt x="15" y="19"/>
                    <a:pt x="15" y="19"/>
                    <a:pt x="15" y="19"/>
                  </a:cubicBezTo>
                  <a:cubicBezTo>
                    <a:pt x="17" y="24"/>
                    <a:pt x="18" y="28"/>
                    <a:pt x="19" y="32"/>
                  </a:cubicBezTo>
                  <a:cubicBezTo>
                    <a:pt x="19" y="32"/>
                    <a:pt x="19" y="32"/>
                    <a:pt x="19" y="32"/>
                  </a:cubicBezTo>
                  <a:cubicBezTo>
                    <a:pt x="20" y="28"/>
                    <a:pt x="22" y="24"/>
                    <a:pt x="23" y="19"/>
                  </a:cubicBezTo>
                  <a:cubicBezTo>
                    <a:pt x="30" y="0"/>
                    <a:pt x="30" y="0"/>
                    <a:pt x="30" y="0"/>
                  </a:cubicBezTo>
                  <a:cubicBezTo>
                    <a:pt x="37" y="0"/>
                    <a:pt x="37" y="0"/>
                    <a:pt x="37" y="0"/>
                  </a:cubicBezTo>
                  <a:cubicBezTo>
                    <a:pt x="39" y="39"/>
                    <a:pt x="39" y="39"/>
                    <a:pt x="39" y="39"/>
                  </a:cubicBezTo>
                  <a:cubicBezTo>
                    <a:pt x="34" y="39"/>
                    <a:pt x="34" y="39"/>
                    <a:pt x="34" y="39"/>
                  </a:cubicBezTo>
                  <a:lnTo>
                    <a:pt x="33"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1333">
                      <a:prstClr val="white"/>
                    </a:gs>
                    <a:gs pos="8000">
                      <a:prstClr val="white"/>
                    </a:gs>
                  </a:gsLst>
                  <a:lin ang="5400000" scaled="0"/>
                </a:gradFill>
                <a:effectLst/>
                <a:uLnTx/>
                <a:uFillTx/>
                <a:latin typeface="Calibri" panose="020F0502020204030204"/>
                <a:ea typeface="+mn-ea"/>
                <a:cs typeface="+mn-cs"/>
              </a:endParaRPr>
            </a:p>
          </p:txBody>
        </p:sp>
      </p:grpSp>
      <p:grpSp>
        <p:nvGrpSpPr>
          <p:cNvPr id="158" name="Group 157"/>
          <p:cNvGrpSpPr/>
          <p:nvPr/>
        </p:nvGrpSpPr>
        <p:grpSpPr>
          <a:xfrm>
            <a:off x="7464792" y="2969123"/>
            <a:ext cx="1298042" cy="682729"/>
            <a:chOff x="7614673" y="3028093"/>
            <a:chExt cx="1324257" cy="696518"/>
          </a:xfrm>
        </p:grpSpPr>
        <p:sp>
          <p:nvSpPr>
            <p:cNvPr id="157" name="Oval 156"/>
            <p:cNvSpPr/>
            <p:nvPr/>
          </p:nvSpPr>
          <p:spPr bwMode="auto">
            <a:xfrm>
              <a:off x="7894637" y="3036083"/>
              <a:ext cx="688528" cy="688528"/>
            </a:xfrm>
            <a:prstGeom prst="ellipse">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1333">
                      <a:prstClr val="white"/>
                    </a:gs>
                    <a:gs pos="8000">
                      <a:prstClr val="white"/>
                    </a:gs>
                  </a:gsLst>
                  <a:lin ang="5400000" scaled="0"/>
                </a:gradFill>
                <a:effectLst/>
                <a:uLnTx/>
                <a:uFillTx/>
                <a:latin typeface="Calibri" panose="020F0502020204030204"/>
                <a:ea typeface="Segoe UI" pitchFamily="34" charset="0"/>
                <a:cs typeface="Segoe UI" pitchFamily="34" charset="0"/>
              </a:endParaRPr>
            </a:p>
          </p:txBody>
        </p:sp>
        <p:sp>
          <p:nvSpPr>
            <p:cNvPr id="156" name="TextBox 155"/>
            <p:cNvSpPr txBox="1"/>
            <p:nvPr/>
          </p:nvSpPr>
          <p:spPr>
            <a:xfrm>
              <a:off x="7614673" y="3028093"/>
              <a:ext cx="1324257" cy="634530"/>
            </a:xfrm>
            <a:prstGeom prst="rect">
              <a:avLst/>
            </a:prstGeom>
            <a:solidFill>
              <a:srgbClr val="7030A0"/>
            </a:solidFill>
          </p:spPr>
          <p:txBody>
            <a:bodyPr wrap="none" lIns="179259" tIns="143407" rIns="179259" bIns="143407" rtlCol="0">
              <a:spAutoFit/>
            </a:bodyPr>
            <a:lstStyle/>
            <a:p>
              <a:pPr marL="0" marR="0" lvl="0" indent="0" algn="ctr" defTabSz="914225" rtl="0" eaLnBrk="1" fontAlgn="auto" latinLnBrk="0" hangingPunct="1">
                <a:lnSpc>
                  <a:spcPct val="90000"/>
                </a:lnSpc>
                <a:spcBef>
                  <a:spcPts val="0"/>
                </a:spcBef>
                <a:spcAft>
                  <a:spcPts val="588"/>
                </a:spcAft>
                <a:buClrTx/>
                <a:buSzTx/>
                <a:buFontTx/>
                <a:buNone/>
                <a:tabLst/>
                <a:defRPr/>
              </a:pPr>
              <a:r>
                <a:rPr kumimoji="0" lang="en-US" sz="2353" b="0" i="0" u="none" strike="noStrike" kern="1200" cap="none" spc="0" normalizeH="0" baseline="0" noProof="0">
                  <a:ln>
                    <a:noFill/>
                  </a:ln>
                  <a:gradFill>
                    <a:gsLst>
                      <a:gs pos="1333">
                        <a:prstClr val="white"/>
                      </a:gs>
                      <a:gs pos="8000">
                        <a:prstClr val="white"/>
                      </a:gs>
                    </a:gsLst>
                    <a:lin ang="5400000" scaled="0"/>
                  </a:gradFill>
                  <a:effectLst/>
                  <a:uLnTx/>
                  <a:uFillTx/>
                  <a:latin typeface="Calibri" panose="020F0502020204030204"/>
                  <a:ea typeface="+mn-ea"/>
                  <a:cs typeface="+mn-cs"/>
                </a:rPr>
                <a:t>macOS </a:t>
              </a:r>
            </a:p>
          </p:txBody>
        </p:sp>
      </p:grpSp>
      <p:pic>
        <p:nvPicPr>
          <p:cNvPr id="16" name="Picture 15"/>
          <p:cNvPicPr>
            <a:picLocks noChangeAspect="1"/>
          </p:cNvPicPr>
          <p:nvPr/>
        </p:nvPicPr>
        <p:blipFill>
          <a:blip r:embed="rId4"/>
          <a:stretch>
            <a:fillRect/>
          </a:stretch>
        </p:blipFill>
        <p:spPr>
          <a:xfrm>
            <a:off x="4047821" y="3980174"/>
            <a:ext cx="506081" cy="596449"/>
          </a:xfrm>
          <a:prstGeom prst="rect">
            <a:avLst/>
          </a:prstGeom>
        </p:spPr>
      </p:pic>
      <p:grpSp>
        <p:nvGrpSpPr>
          <p:cNvPr id="106" name="Group 105">
            <a:extLst>
              <a:ext uri="{FF2B5EF4-FFF2-40B4-BE49-F238E27FC236}">
                <a16:creationId xmlns:a16="http://schemas.microsoft.com/office/drawing/2014/main" id="{543F7783-FDB1-42B8-BCA6-3162226CC81F}"/>
              </a:ext>
            </a:extLst>
          </p:cNvPr>
          <p:cNvGrpSpPr/>
          <p:nvPr/>
        </p:nvGrpSpPr>
        <p:grpSpPr>
          <a:xfrm>
            <a:off x="3615004" y="2988107"/>
            <a:ext cx="838111" cy="682729"/>
            <a:chOff x="7849282" y="3028093"/>
            <a:chExt cx="855037" cy="696518"/>
          </a:xfrm>
        </p:grpSpPr>
        <p:sp>
          <p:nvSpPr>
            <p:cNvPr id="108" name="Oval 107">
              <a:extLst>
                <a:ext uri="{FF2B5EF4-FFF2-40B4-BE49-F238E27FC236}">
                  <a16:creationId xmlns:a16="http://schemas.microsoft.com/office/drawing/2014/main" id="{18E8023A-FF9E-460E-84AA-5274D47BFA14}"/>
                </a:ext>
              </a:extLst>
            </p:cNvPr>
            <p:cNvSpPr/>
            <p:nvPr/>
          </p:nvSpPr>
          <p:spPr bwMode="auto">
            <a:xfrm>
              <a:off x="7894637" y="3036083"/>
              <a:ext cx="688528" cy="688528"/>
            </a:xfrm>
            <a:prstGeom prst="ellipse">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1333">
                      <a:prstClr val="white"/>
                    </a:gs>
                    <a:gs pos="8000">
                      <a:prstClr val="white"/>
                    </a:gs>
                  </a:gsLst>
                  <a:lin ang="5400000" scaled="0"/>
                </a:gradFill>
                <a:effectLst/>
                <a:uLnTx/>
                <a:uFillTx/>
                <a:latin typeface="Calibri" panose="020F0502020204030204"/>
                <a:ea typeface="Segoe UI" pitchFamily="34" charset="0"/>
                <a:cs typeface="Segoe UI" pitchFamily="34" charset="0"/>
              </a:endParaRPr>
            </a:p>
          </p:txBody>
        </p:sp>
        <p:sp>
          <p:nvSpPr>
            <p:cNvPr id="113" name="TextBox 112">
              <a:extLst>
                <a:ext uri="{FF2B5EF4-FFF2-40B4-BE49-F238E27FC236}">
                  <a16:creationId xmlns:a16="http://schemas.microsoft.com/office/drawing/2014/main" id="{C1D29BF7-6D34-469D-9AC6-B84295D97096}"/>
                </a:ext>
              </a:extLst>
            </p:cNvPr>
            <p:cNvSpPr txBox="1"/>
            <p:nvPr/>
          </p:nvSpPr>
          <p:spPr>
            <a:xfrm>
              <a:off x="7849282" y="3028093"/>
              <a:ext cx="855037" cy="627904"/>
            </a:xfrm>
            <a:prstGeom prst="rect">
              <a:avLst/>
            </a:prstGeom>
            <a:solidFill>
              <a:srgbClr val="7030A0"/>
            </a:solidFill>
          </p:spPr>
          <p:txBody>
            <a:bodyPr wrap="none" lIns="179259" tIns="143407" rIns="179259" bIns="143407" rtlCol="0">
              <a:spAutoFit/>
            </a:bodyPr>
            <a:lstStyle/>
            <a:p>
              <a:pPr marL="0" marR="0" lvl="0" indent="0" algn="ctr" defTabSz="914225" rtl="0" eaLnBrk="1" fontAlgn="auto" latinLnBrk="0" hangingPunct="1">
                <a:lnSpc>
                  <a:spcPct val="90000"/>
                </a:lnSpc>
                <a:spcBef>
                  <a:spcPts val="0"/>
                </a:spcBef>
                <a:spcAft>
                  <a:spcPts val="588"/>
                </a:spcAft>
                <a:buClrTx/>
                <a:buSzTx/>
                <a:buFontTx/>
                <a:buNone/>
                <a:tabLst/>
                <a:defRPr/>
              </a:pPr>
              <a:r>
                <a:rPr kumimoji="0" lang="en-US" sz="2353" b="0" i="0" u="none" strike="noStrike" kern="1200" cap="none" spc="0" normalizeH="0" baseline="0" noProof="0">
                  <a:ln>
                    <a:noFill/>
                  </a:ln>
                  <a:gradFill>
                    <a:gsLst>
                      <a:gs pos="1333">
                        <a:prstClr val="white"/>
                      </a:gs>
                      <a:gs pos="8000">
                        <a:prstClr val="white"/>
                      </a:gs>
                    </a:gsLst>
                    <a:lin ang="5400000" scaled="0"/>
                  </a:gradFill>
                  <a:effectLst/>
                  <a:uLnTx/>
                  <a:uFillTx/>
                  <a:latin typeface="Calibri" panose="020F0502020204030204"/>
                  <a:ea typeface="+mn-ea"/>
                  <a:cs typeface="+mn-cs"/>
                </a:rPr>
                <a:t>iOS </a:t>
              </a:r>
            </a:p>
          </p:txBody>
        </p:sp>
      </p:grpSp>
      <p:grpSp>
        <p:nvGrpSpPr>
          <p:cNvPr id="17" name="Group 16">
            <a:extLst>
              <a:ext uri="{FF2B5EF4-FFF2-40B4-BE49-F238E27FC236}">
                <a16:creationId xmlns:a16="http://schemas.microsoft.com/office/drawing/2014/main" id="{E37CBB05-A8D2-4DCA-922D-E67623F77B01}"/>
              </a:ext>
            </a:extLst>
          </p:cNvPr>
          <p:cNvGrpSpPr/>
          <p:nvPr/>
        </p:nvGrpSpPr>
        <p:grpSpPr>
          <a:xfrm>
            <a:off x="713548" y="25485"/>
            <a:ext cx="10665321" cy="6856055"/>
            <a:chOff x="713548" y="25485"/>
            <a:chExt cx="10665321" cy="6856055"/>
          </a:xfrm>
        </p:grpSpPr>
        <p:grpSp>
          <p:nvGrpSpPr>
            <p:cNvPr id="15" name="Group 14">
              <a:extLst>
                <a:ext uri="{FF2B5EF4-FFF2-40B4-BE49-F238E27FC236}">
                  <a16:creationId xmlns:a16="http://schemas.microsoft.com/office/drawing/2014/main" id="{9701F1FF-35CA-4CBB-B9A8-492ABF2336B3}"/>
                </a:ext>
              </a:extLst>
            </p:cNvPr>
            <p:cNvGrpSpPr/>
            <p:nvPr/>
          </p:nvGrpSpPr>
          <p:grpSpPr>
            <a:xfrm>
              <a:off x="713548" y="25485"/>
              <a:ext cx="10665321" cy="6856055"/>
              <a:chOff x="713548" y="25485"/>
              <a:chExt cx="10665321" cy="6856055"/>
            </a:xfrm>
          </p:grpSpPr>
          <p:grpSp>
            <p:nvGrpSpPr>
              <p:cNvPr id="13" name="Group 12">
                <a:extLst>
                  <a:ext uri="{FF2B5EF4-FFF2-40B4-BE49-F238E27FC236}">
                    <a16:creationId xmlns:a16="http://schemas.microsoft.com/office/drawing/2014/main" id="{C09D9545-E92F-43BE-8CD2-F51FD5756147}"/>
                  </a:ext>
                </a:extLst>
              </p:cNvPr>
              <p:cNvGrpSpPr/>
              <p:nvPr/>
            </p:nvGrpSpPr>
            <p:grpSpPr>
              <a:xfrm>
                <a:off x="713548" y="25485"/>
                <a:ext cx="10665321" cy="6856055"/>
                <a:chOff x="713548" y="25485"/>
                <a:chExt cx="10665321" cy="6856055"/>
              </a:xfrm>
            </p:grpSpPr>
            <p:grpSp>
              <p:nvGrpSpPr>
                <p:cNvPr id="4" name="Group 3">
                  <a:extLst>
                    <a:ext uri="{FF2B5EF4-FFF2-40B4-BE49-F238E27FC236}">
                      <a16:creationId xmlns:a16="http://schemas.microsoft.com/office/drawing/2014/main" id="{B6F34F45-3C45-4F4E-8535-5D90A5540E37}"/>
                    </a:ext>
                  </a:extLst>
                </p:cNvPr>
                <p:cNvGrpSpPr/>
                <p:nvPr/>
              </p:nvGrpSpPr>
              <p:grpSpPr>
                <a:xfrm>
                  <a:off x="713548" y="25485"/>
                  <a:ext cx="10665321" cy="6856055"/>
                  <a:chOff x="655235" y="23291"/>
                  <a:chExt cx="10879184" cy="6993533"/>
                </a:xfrm>
              </p:grpSpPr>
              <p:grpSp>
                <p:nvGrpSpPr>
                  <p:cNvPr id="3" name="Group 2">
                    <a:extLst>
                      <a:ext uri="{FF2B5EF4-FFF2-40B4-BE49-F238E27FC236}">
                        <a16:creationId xmlns:a16="http://schemas.microsoft.com/office/drawing/2014/main" id="{32C55B84-CC86-474D-994C-AB0FDFA84AAE}"/>
                      </a:ext>
                    </a:extLst>
                  </p:cNvPr>
                  <p:cNvGrpSpPr/>
                  <p:nvPr/>
                </p:nvGrpSpPr>
                <p:grpSpPr>
                  <a:xfrm>
                    <a:off x="655235" y="23291"/>
                    <a:ext cx="10879184" cy="6993533"/>
                    <a:chOff x="655235" y="23291"/>
                    <a:chExt cx="10879184" cy="6993533"/>
                  </a:xfrm>
                </p:grpSpPr>
                <p:grpSp>
                  <p:nvGrpSpPr>
                    <p:cNvPr id="147" name="Group 146"/>
                    <p:cNvGrpSpPr/>
                    <p:nvPr/>
                  </p:nvGrpSpPr>
                  <p:grpSpPr>
                    <a:xfrm>
                      <a:off x="655235" y="23291"/>
                      <a:ext cx="10879184" cy="6993533"/>
                      <a:chOff x="654445" y="22798"/>
                      <a:chExt cx="10880728" cy="6994525"/>
                    </a:xfrm>
                  </p:grpSpPr>
                  <p:sp>
                    <p:nvSpPr>
                      <p:cNvPr id="35" name="Rectangle 34"/>
                      <p:cNvSpPr/>
                      <p:nvPr/>
                    </p:nvSpPr>
                    <p:spPr>
                      <a:xfrm>
                        <a:off x="968906" y="3811194"/>
                        <a:ext cx="1554787" cy="324852"/>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ASP.NET </a:t>
                        </a:r>
                        <a:r>
                          <a:rPr kumimoji="0" lang="en-US" sz="1469" b="0" i="0" u="none" strike="noStrike" kern="1200" cap="none" spc="0" normalizeH="0" baseline="0" noProof="0" err="1">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SignalR</a:t>
                        </a:r>
                        <a:endPar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endParaRPr>
                      </a:p>
                    </p:txBody>
                  </p:sp>
                  <p:grpSp>
                    <p:nvGrpSpPr>
                      <p:cNvPr id="146" name="Group 145"/>
                      <p:cNvGrpSpPr/>
                      <p:nvPr/>
                    </p:nvGrpSpPr>
                    <p:grpSpPr>
                      <a:xfrm>
                        <a:off x="654445" y="22798"/>
                        <a:ext cx="10880728" cy="6994525"/>
                        <a:chOff x="654445" y="22798"/>
                        <a:chExt cx="10880728" cy="6994525"/>
                      </a:xfrm>
                    </p:grpSpPr>
                    <p:pic>
                      <p:nvPicPr>
                        <p:cNvPr id="145" name="Picture 144"/>
                        <p:cNvPicPr>
                          <a:picLocks noChangeAspect="1"/>
                        </p:cNvPicPr>
                        <p:nvPr/>
                      </p:nvPicPr>
                      <p:blipFill rotWithShape="1">
                        <a:blip r:embed="rId5"/>
                        <a:srcRect t="17842" b="17842"/>
                        <a:stretch/>
                      </p:blipFill>
                      <p:spPr>
                        <a:xfrm>
                          <a:off x="654445" y="22798"/>
                          <a:ext cx="10880728" cy="6994525"/>
                        </a:xfrm>
                        <a:prstGeom prst="rect">
                          <a:avLst/>
                        </a:prstGeom>
                      </p:spPr>
                    </p:pic>
                    <p:sp>
                      <p:nvSpPr>
                        <p:cNvPr id="23" name="Rectangle 22"/>
                        <p:cNvSpPr/>
                        <p:nvPr/>
                      </p:nvSpPr>
                      <p:spPr>
                        <a:xfrm>
                          <a:off x="2166791" y="1833043"/>
                          <a:ext cx="2000788" cy="324852"/>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.NET SDK for Hadoop</a:t>
                          </a:r>
                        </a:p>
                      </p:txBody>
                    </p:sp>
                    <p:sp>
                      <p:nvSpPr>
                        <p:cNvPr id="24" name="Rectangle 23"/>
                        <p:cNvSpPr/>
                        <p:nvPr/>
                      </p:nvSpPr>
                      <p:spPr>
                        <a:xfrm>
                          <a:off x="1915156" y="5955917"/>
                          <a:ext cx="3026824" cy="324852"/>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.NET Compiler Platform ("Roslyn")</a:t>
                          </a:r>
                        </a:p>
                      </p:txBody>
                    </p:sp>
                    <p:sp>
                      <p:nvSpPr>
                        <p:cNvPr id="28" name="Rectangle 27"/>
                        <p:cNvSpPr/>
                        <p:nvPr/>
                      </p:nvSpPr>
                      <p:spPr>
                        <a:xfrm>
                          <a:off x="8885614" y="3961584"/>
                          <a:ext cx="2097406" cy="324852"/>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dirty="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.NET Micro Framework</a:t>
                          </a:r>
                        </a:p>
                      </p:txBody>
                    </p:sp>
                    <p:sp>
                      <p:nvSpPr>
                        <p:cNvPr id="31" name="Rectangle 30"/>
                        <p:cNvSpPr/>
                        <p:nvPr/>
                      </p:nvSpPr>
                      <p:spPr>
                        <a:xfrm>
                          <a:off x="7084674" y="6584591"/>
                          <a:ext cx="1358545" cy="329515"/>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ASP.NET MVC</a:t>
                          </a:r>
                        </a:p>
                      </p:txBody>
                    </p:sp>
                    <p:sp>
                      <p:nvSpPr>
                        <p:cNvPr id="32" name="Rectangle 31"/>
                        <p:cNvSpPr/>
                        <p:nvPr/>
                      </p:nvSpPr>
                      <p:spPr>
                        <a:xfrm>
                          <a:off x="6999020" y="6084517"/>
                          <a:ext cx="1681715" cy="329515"/>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ASP.NET Web API</a:t>
                          </a:r>
                        </a:p>
                      </p:txBody>
                    </p:sp>
                    <p:sp>
                      <p:nvSpPr>
                        <p:cNvPr id="34" name="Rectangle 33"/>
                        <p:cNvSpPr/>
                        <p:nvPr/>
                      </p:nvSpPr>
                      <p:spPr>
                        <a:xfrm>
                          <a:off x="9336324" y="2220322"/>
                          <a:ext cx="1861257" cy="324852"/>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ASP.NET Web Pages</a:t>
                          </a:r>
                        </a:p>
                      </p:txBody>
                    </p:sp>
                    <p:sp>
                      <p:nvSpPr>
                        <p:cNvPr id="36" name="Rectangle 35"/>
                        <p:cNvSpPr/>
                        <p:nvPr/>
                      </p:nvSpPr>
                      <p:spPr>
                        <a:xfrm>
                          <a:off x="8287244" y="948647"/>
                          <a:ext cx="1896508" cy="329515"/>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MVVM Light Toolkit</a:t>
                          </a:r>
                        </a:p>
                      </p:txBody>
                    </p:sp>
                    <p:sp>
                      <p:nvSpPr>
                        <p:cNvPr id="37" name="Rectangle 36"/>
                        <p:cNvSpPr/>
                        <p:nvPr/>
                      </p:nvSpPr>
                      <p:spPr>
                        <a:xfrm>
                          <a:off x="7571186" y="110546"/>
                          <a:ext cx="1039691" cy="329515"/>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.NET Core</a:t>
                          </a:r>
                        </a:p>
                      </p:txBody>
                    </p:sp>
                    <p:sp>
                      <p:nvSpPr>
                        <p:cNvPr id="38" name="Rectangle 37"/>
                        <p:cNvSpPr/>
                        <p:nvPr/>
                      </p:nvSpPr>
                      <p:spPr>
                        <a:xfrm>
                          <a:off x="4648620" y="6229462"/>
                          <a:ext cx="848968" cy="329515"/>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Orleans</a:t>
                          </a:r>
                        </a:p>
                      </p:txBody>
                    </p:sp>
                    <p:sp>
                      <p:nvSpPr>
                        <p:cNvPr id="39" name="Rectangle 38"/>
                        <p:cNvSpPr/>
                        <p:nvPr/>
                      </p:nvSpPr>
                      <p:spPr>
                        <a:xfrm>
                          <a:off x="10115971" y="1729753"/>
                          <a:ext cx="561183" cy="329515"/>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MEF</a:t>
                          </a:r>
                        </a:p>
                      </p:txBody>
                    </p:sp>
                    <p:sp>
                      <p:nvSpPr>
                        <p:cNvPr id="40" name="Rectangle 39"/>
                        <p:cNvSpPr/>
                        <p:nvPr/>
                      </p:nvSpPr>
                      <p:spPr>
                        <a:xfrm>
                          <a:off x="7922931" y="5141786"/>
                          <a:ext cx="3054299" cy="324852"/>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OWIN Authentication Middleware</a:t>
                          </a:r>
                        </a:p>
                      </p:txBody>
                    </p:sp>
                    <p:sp>
                      <p:nvSpPr>
                        <p:cNvPr id="41" name="Rectangle 40"/>
                        <p:cNvSpPr/>
                        <p:nvPr/>
                      </p:nvSpPr>
                      <p:spPr>
                        <a:xfrm>
                          <a:off x="2901943" y="4877224"/>
                          <a:ext cx="1340820" cy="329515"/>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Orchard CMS</a:t>
                          </a:r>
                        </a:p>
                      </p:txBody>
                    </p:sp>
                    <p:sp>
                      <p:nvSpPr>
                        <p:cNvPr id="42" name="Rectangle 41"/>
                        <p:cNvSpPr/>
                        <p:nvPr/>
                      </p:nvSpPr>
                      <p:spPr>
                        <a:xfrm>
                          <a:off x="8197991" y="5650370"/>
                          <a:ext cx="2658014" cy="324852"/>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Microsoft Azure SDK for .NET</a:t>
                          </a:r>
                        </a:p>
                      </p:txBody>
                    </p:sp>
                    <p:sp>
                      <p:nvSpPr>
                        <p:cNvPr id="43" name="Rectangle 42"/>
                        <p:cNvSpPr/>
                        <p:nvPr/>
                      </p:nvSpPr>
                      <p:spPr>
                        <a:xfrm>
                          <a:off x="1414037" y="2680213"/>
                          <a:ext cx="1589915" cy="324852"/>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err="1">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IdentityManager</a:t>
                          </a:r>
                          <a:endPar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endParaRPr>
                        </a:p>
                      </p:txBody>
                    </p:sp>
                    <p:sp>
                      <p:nvSpPr>
                        <p:cNvPr id="44" name="Rectangle 43"/>
                        <p:cNvSpPr/>
                        <p:nvPr/>
                      </p:nvSpPr>
                      <p:spPr>
                        <a:xfrm>
                          <a:off x="1485084" y="2204898"/>
                          <a:ext cx="878525" cy="324852"/>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Mimekit</a:t>
                          </a:r>
                        </a:p>
                      </p:txBody>
                    </p:sp>
                    <p:sp>
                      <p:nvSpPr>
                        <p:cNvPr id="45" name="Rectangle 44"/>
                        <p:cNvSpPr/>
                        <p:nvPr/>
                      </p:nvSpPr>
                      <p:spPr>
                        <a:xfrm>
                          <a:off x="8024677" y="4662143"/>
                          <a:ext cx="1357500" cy="329515"/>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dirty="0" err="1">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Xamarin.Auth</a:t>
                          </a:r>
                          <a:endParaRPr kumimoji="0" lang="en-US" sz="1469" b="0" i="0" u="none" strike="noStrike" kern="1200" cap="none" spc="0" normalizeH="0" baseline="0" noProof="0" dirty="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endParaRPr>
                        </a:p>
                      </p:txBody>
                    </p:sp>
                    <p:sp>
                      <p:nvSpPr>
                        <p:cNvPr id="46" name="Rectangle 45"/>
                        <p:cNvSpPr/>
                        <p:nvPr/>
                      </p:nvSpPr>
                      <p:spPr>
                        <a:xfrm>
                          <a:off x="8970108" y="2693782"/>
                          <a:ext cx="2197883" cy="324852"/>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Couchbase Lite for .NET</a:t>
                          </a:r>
                        </a:p>
                      </p:txBody>
                    </p:sp>
                    <p:sp>
                      <p:nvSpPr>
                        <p:cNvPr id="47" name="Rectangle 46"/>
                        <p:cNvSpPr/>
                        <p:nvPr/>
                      </p:nvSpPr>
                      <p:spPr>
                        <a:xfrm>
                          <a:off x="9937159" y="1155702"/>
                          <a:ext cx="772116" cy="329515"/>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err="1">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Mailkit</a:t>
                          </a:r>
                          <a:endPar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endParaRPr>
                        </a:p>
                      </p:txBody>
                    </p:sp>
                    <p:sp>
                      <p:nvSpPr>
                        <p:cNvPr id="48" name="Rectangle 47"/>
                        <p:cNvSpPr/>
                        <p:nvPr/>
                      </p:nvSpPr>
                      <p:spPr>
                        <a:xfrm>
                          <a:off x="4869673" y="653330"/>
                          <a:ext cx="1348604" cy="329515"/>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ASP.NET Core</a:t>
                          </a:r>
                        </a:p>
                      </p:txBody>
                    </p:sp>
                    <p:sp>
                      <p:nvSpPr>
                        <p:cNvPr id="49" name="Rectangle 48"/>
                        <p:cNvSpPr/>
                        <p:nvPr/>
                      </p:nvSpPr>
                      <p:spPr>
                        <a:xfrm>
                          <a:off x="3055916" y="1079117"/>
                          <a:ext cx="2462488" cy="324852"/>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Salesforce Toolkits for .NET</a:t>
                          </a:r>
                        </a:p>
                      </p:txBody>
                    </p:sp>
                    <p:sp>
                      <p:nvSpPr>
                        <p:cNvPr id="50" name="Rectangle 49"/>
                        <p:cNvSpPr/>
                        <p:nvPr/>
                      </p:nvSpPr>
                      <p:spPr>
                        <a:xfrm>
                          <a:off x="3198259" y="2481897"/>
                          <a:ext cx="750859" cy="329515"/>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NuGet</a:t>
                          </a:r>
                        </a:p>
                      </p:txBody>
                    </p:sp>
                    <p:sp>
                      <p:nvSpPr>
                        <p:cNvPr id="51" name="Rectangle 50"/>
                        <p:cNvSpPr/>
                        <p:nvPr/>
                      </p:nvSpPr>
                      <p:spPr>
                        <a:xfrm>
                          <a:off x="8868588" y="6312464"/>
                          <a:ext cx="1110749" cy="555505"/>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Kudu</a:t>
                          </a:r>
                        </a:p>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          Cecil</a:t>
                          </a:r>
                        </a:p>
                      </p:txBody>
                    </p:sp>
                    <p:sp>
                      <p:nvSpPr>
                        <p:cNvPr id="52" name="Rectangle 51"/>
                        <p:cNvSpPr/>
                        <p:nvPr/>
                      </p:nvSpPr>
                      <p:spPr>
                        <a:xfrm>
                          <a:off x="8599770" y="173035"/>
                          <a:ext cx="886703" cy="324852"/>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err="1">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MSBuild</a:t>
                          </a:r>
                          <a:endPar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endParaRPr>
                        </a:p>
                      </p:txBody>
                    </p:sp>
                    <p:sp>
                      <p:nvSpPr>
                        <p:cNvPr id="53" name="Rectangle 52"/>
                        <p:cNvSpPr/>
                        <p:nvPr/>
                      </p:nvSpPr>
                      <p:spPr>
                        <a:xfrm>
                          <a:off x="2479900" y="6379060"/>
                          <a:ext cx="630056" cy="329515"/>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LLILC</a:t>
                          </a:r>
                        </a:p>
                      </p:txBody>
                    </p:sp>
                    <p:sp>
                      <p:nvSpPr>
                        <p:cNvPr id="54" name="Rectangle 53"/>
                        <p:cNvSpPr/>
                        <p:nvPr/>
                      </p:nvSpPr>
                      <p:spPr>
                        <a:xfrm>
                          <a:off x="5882132" y="5960546"/>
                          <a:ext cx="665832" cy="329515"/>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Prism</a:t>
                          </a:r>
                        </a:p>
                      </p:txBody>
                    </p:sp>
                    <p:sp>
                      <p:nvSpPr>
                        <p:cNvPr id="55" name="Rectangle 54"/>
                        <p:cNvSpPr/>
                        <p:nvPr/>
                      </p:nvSpPr>
                      <p:spPr>
                        <a:xfrm>
                          <a:off x="1352180" y="1421059"/>
                          <a:ext cx="2015245" cy="324852"/>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err="1">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WorldWide</a:t>
                          </a:r>
                          <a:r>
                            <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 Telescope</a:t>
                          </a:r>
                        </a:p>
                      </p:txBody>
                    </p:sp>
                    <p:sp>
                      <p:nvSpPr>
                        <p:cNvPr id="56" name="Rectangle 55"/>
                        <p:cNvSpPr/>
                        <p:nvPr/>
                      </p:nvSpPr>
                      <p:spPr>
                        <a:xfrm>
                          <a:off x="1984636" y="636032"/>
                          <a:ext cx="2656378" cy="324852"/>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ASP.NET AJAX Control Toolkit</a:t>
                          </a:r>
                        </a:p>
                      </p:txBody>
                    </p:sp>
                    <p:sp>
                      <p:nvSpPr>
                        <p:cNvPr id="57" name="Rectangle 56"/>
                        <p:cNvSpPr/>
                        <p:nvPr/>
                      </p:nvSpPr>
                      <p:spPr>
                        <a:xfrm>
                          <a:off x="1300868" y="3287673"/>
                          <a:ext cx="1653106" cy="324852"/>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Entity Framework</a:t>
                          </a:r>
                        </a:p>
                      </p:txBody>
                    </p:sp>
                    <p:sp>
                      <p:nvSpPr>
                        <p:cNvPr id="58" name="Rectangle 57"/>
                        <p:cNvSpPr/>
                        <p:nvPr/>
                      </p:nvSpPr>
                      <p:spPr>
                        <a:xfrm>
                          <a:off x="7909447" y="590426"/>
                          <a:ext cx="2746259" cy="324852"/>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Microsoft Azure </a:t>
                          </a:r>
                          <a:r>
                            <a:rPr kumimoji="0" lang="en-US" sz="1469" b="0" i="0" u="none" strike="noStrike" kern="1200" cap="none" spc="0" normalizeH="0" baseline="0" noProof="0" err="1">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WebJobs</a:t>
                          </a:r>
                          <a:r>
                            <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 SDK</a:t>
                          </a:r>
                        </a:p>
                      </p:txBody>
                    </p:sp>
                    <p:sp>
                      <p:nvSpPr>
                        <p:cNvPr id="59" name="Rectangle 58"/>
                        <p:cNvSpPr/>
                        <p:nvPr/>
                      </p:nvSpPr>
                      <p:spPr>
                        <a:xfrm>
                          <a:off x="2107812" y="178774"/>
                          <a:ext cx="2991238" cy="324852"/>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Microsoft Web Protection Library</a:t>
                          </a:r>
                        </a:p>
                      </p:txBody>
                    </p:sp>
                    <p:sp>
                      <p:nvSpPr>
                        <p:cNvPr id="60" name="Rectangle 59"/>
                        <p:cNvSpPr/>
                        <p:nvPr/>
                      </p:nvSpPr>
                      <p:spPr>
                        <a:xfrm>
                          <a:off x="1106873" y="4746202"/>
                          <a:ext cx="1610194" cy="324852"/>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Open Live Writer</a:t>
                          </a:r>
                        </a:p>
                      </p:txBody>
                    </p:sp>
                    <p:sp>
                      <p:nvSpPr>
                        <p:cNvPr id="61" name="Rectangle 60"/>
                        <p:cNvSpPr/>
                        <p:nvPr/>
                      </p:nvSpPr>
                      <p:spPr>
                        <a:xfrm>
                          <a:off x="8571015" y="1460249"/>
                          <a:ext cx="1483615" cy="324852"/>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Open XML SDK</a:t>
                          </a:r>
                        </a:p>
                      </p:txBody>
                    </p:sp>
                    <p:sp>
                      <p:nvSpPr>
                        <p:cNvPr id="62" name="Rectangle 61"/>
                        <p:cNvSpPr/>
                        <p:nvPr/>
                      </p:nvSpPr>
                      <p:spPr>
                        <a:xfrm>
                          <a:off x="1586770" y="5319293"/>
                          <a:ext cx="1093391" cy="329515"/>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err="1">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ProtoBuild</a:t>
                          </a:r>
                          <a:endPar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endParaRPr>
                        </a:p>
                      </p:txBody>
                    </p:sp>
                    <p:sp>
                      <p:nvSpPr>
                        <p:cNvPr id="63" name="Rectangle 62"/>
                        <p:cNvSpPr/>
                        <p:nvPr/>
                      </p:nvSpPr>
                      <p:spPr>
                        <a:xfrm>
                          <a:off x="5166963" y="6578498"/>
                          <a:ext cx="1536602" cy="324852"/>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err="1">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System.Drawing</a:t>
                          </a:r>
                          <a:endPar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endParaRPr>
                        </a:p>
                      </p:txBody>
                    </p:sp>
                    <p:sp>
                      <p:nvSpPr>
                        <p:cNvPr id="64" name="Rectangle 63"/>
                        <p:cNvSpPr/>
                        <p:nvPr/>
                      </p:nvSpPr>
                      <p:spPr>
                        <a:xfrm>
                          <a:off x="3335063" y="5486161"/>
                          <a:ext cx="1364298" cy="324852"/>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err="1">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IdentityServer</a:t>
                          </a:r>
                          <a:endPar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endParaRPr>
                        </a:p>
                      </p:txBody>
                    </p:sp>
                    <p:sp>
                      <p:nvSpPr>
                        <p:cNvPr id="65" name="Rectangle 64"/>
                        <p:cNvSpPr/>
                        <p:nvPr/>
                      </p:nvSpPr>
                      <p:spPr>
                        <a:xfrm>
                          <a:off x="3390343" y="6549078"/>
                          <a:ext cx="978145" cy="329515"/>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Umbraco</a:t>
                          </a:r>
                        </a:p>
                      </p:txBody>
                    </p:sp>
                    <p:sp>
                      <p:nvSpPr>
                        <p:cNvPr id="66" name="Rectangle 65"/>
                        <p:cNvSpPr/>
                        <p:nvPr/>
                      </p:nvSpPr>
                      <p:spPr>
                        <a:xfrm>
                          <a:off x="9210390" y="3198398"/>
                          <a:ext cx="588980" cy="329515"/>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dirty="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WCF</a:t>
                          </a:r>
                        </a:p>
                      </p:txBody>
                    </p:sp>
                    <p:sp>
                      <p:nvSpPr>
                        <p:cNvPr id="67" name="Rectangle 66"/>
                        <p:cNvSpPr/>
                        <p:nvPr/>
                      </p:nvSpPr>
                      <p:spPr>
                        <a:xfrm>
                          <a:off x="9779524" y="3536953"/>
                          <a:ext cx="1545540" cy="329515"/>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err="1">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Xamarin.Mobile</a:t>
                          </a:r>
                          <a:endPar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endParaRPr>
                        </a:p>
                      </p:txBody>
                    </p:sp>
                    <p:sp>
                      <p:nvSpPr>
                        <p:cNvPr id="68" name="Rectangle 67"/>
                        <p:cNvSpPr/>
                        <p:nvPr/>
                      </p:nvSpPr>
                      <p:spPr>
                        <a:xfrm>
                          <a:off x="8679667" y="4313653"/>
                          <a:ext cx="705075" cy="329515"/>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dirty="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Mono</a:t>
                          </a:r>
                        </a:p>
                      </p:txBody>
                    </p:sp>
                    <p:sp>
                      <p:nvSpPr>
                        <p:cNvPr id="69" name="Rectangle 68"/>
                        <p:cNvSpPr/>
                        <p:nvPr/>
                      </p:nvSpPr>
                      <p:spPr>
                        <a:xfrm>
                          <a:off x="9437259" y="4657977"/>
                          <a:ext cx="1284099" cy="324852"/>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Xamarin SDK</a:t>
                          </a:r>
                        </a:p>
                      </p:txBody>
                    </p:sp>
                    <p:sp>
                      <p:nvSpPr>
                        <p:cNvPr id="70" name="Rectangle 69"/>
                        <p:cNvSpPr/>
                        <p:nvPr/>
                      </p:nvSpPr>
                      <p:spPr>
                        <a:xfrm>
                          <a:off x="9727303" y="6042374"/>
                          <a:ext cx="606312" cy="329515"/>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Cake</a:t>
                          </a:r>
                        </a:p>
                      </p:txBody>
                    </p:sp>
                    <p:sp>
                      <p:nvSpPr>
                        <p:cNvPr id="115" name="Rectangle 114">
                          <a:extLst>
                            <a:ext uri="{FF2B5EF4-FFF2-40B4-BE49-F238E27FC236}">
                              <a16:creationId xmlns:a16="http://schemas.microsoft.com/office/drawing/2014/main" id="{CBCB2B04-E3F2-4AF7-917D-D044B36F7689}"/>
                            </a:ext>
                          </a:extLst>
                        </p:cNvPr>
                        <p:cNvSpPr/>
                        <p:nvPr/>
                      </p:nvSpPr>
                      <p:spPr>
                        <a:xfrm>
                          <a:off x="10054631" y="3155361"/>
                          <a:ext cx="1163605" cy="324852"/>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dirty="0" err="1">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MiniProfiler</a:t>
                          </a:r>
                          <a:endParaRPr kumimoji="0" lang="en-US" sz="1469" b="0" i="0" u="none" strike="noStrike" kern="1200" cap="none" spc="0" normalizeH="0" baseline="0" noProof="0" dirty="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endParaRPr>
                        </a:p>
                      </p:txBody>
                    </p:sp>
                    <p:sp>
                      <p:nvSpPr>
                        <p:cNvPr id="117" name="Rectangle 116">
                          <a:extLst>
                            <a:ext uri="{FF2B5EF4-FFF2-40B4-BE49-F238E27FC236}">
                              <a16:creationId xmlns:a16="http://schemas.microsoft.com/office/drawing/2014/main" id="{8CB6D1E3-DF81-4159-9174-934D71D795B3}"/>
                            </a:ext>
                          </a:extLst>
                        </p:cNvPr>
                        <p:cNvSpPr/>
                        <p:nvPr/>
                      </p:nvSpPr>
                      <p:spPr>
                        <a:xfrm>
                          <a:off x="9853153" y="4290299"/>
                          <a:ext cx="1284950" cy="324852"/>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dirty="0" err="1">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protobuf</a:t>
                          </a:r>
                          <a:r>
                            <a:rPr kumimoji="0" lang="en-US" sz="1469" b="0" i="0" u="none" strike="noStrike" kern="1200" cap="none" spc="0" normalizeH="0" baseline="0" noProof="0" dirty="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-net</a:t>
                          </a:r>
                        </a:p>
                      </p:txBody>
                    </p:sp>
                  </p:grpSp>
                </p:grpSp>
                <p:sp>
                  <p:nvSpPr>
                    <p:cNvPr id="95" name="Rectangle 94">
                      <a:extLst>
                        <a:ext uri="{FF2B5EF4-FFF2-40B4-BE49-F238E27FC236}">
                          <a16:creationId xmlns:a16="http://schemas.microsoft.com/office/drawing/2014/main" id="{26CCF0D4-C988-48A6-A73B-726C6B1E9812}"/>
                        </a:ext>
                      </a:extLst>
                    </p:cNvPr>
                    <p:cNvSpPr/>
                    <p:nvPr/>
                  </p:nvSpPr>
                  <p:spPr>
                    <a:xfrm>
                      <a:off x="5280715" y="23291"/>
                      <a:ext cx="1006092" cy="816919"/>
                    </a:xfrm>
                    <a:prstGeom prst="rect">
                      <a:avLst/>
                    </a:prstGeom>
                  </p:spPr>
                  <p:txBody>
                    <a:bodyPr wrap="squar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567"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Steeltoe</a:t>
                      </a:r>
                      <a:endParaRPr kumimoji="0" lang="en-US" sz="1567"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7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a:t>
                      </a:r>
                    </a:p>
                    <a:p>
                      <a:pPr marL="0" marR="0" lvl="0" indent="0" algn="l" defTabSz="913665" rtl="0" eaLnBrk="1" fontAlgn="auto" latinLnBrk="0" hangingPunct="1">
                        <a:lnSpc>
                          <a:spcPct val="100000"/>
                        </a:lnSpc>
                        <a:spcBef>
                          <a:spcPts val="0"/>
                        </a:spcBef>
                        <a:spcAft>
                          <a:spcPts val="0"/>
                        </a:spcAft>
                        <a:buClrTx/>
                        <a:buSzTx/>
                        <a:buFontTx/>
                        <a:buNone/>
                        <a:tabLst/>
                        <a:defRPr/>
                      </a:pPr>
                      <a:endParaRPr kumimoji="0" lang="en-US" sz="1567"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grpSp>
              <p:grpSp>
                <p:nvGrpSpPr>
                  <p:cNvPr id="2" name="Group 1"/>
                  <p:cNvGrpSpPr/>
                  <p:nvPr/>
                </p:nvGrpSpPr>
                <p:grpSpPr>
                  <a:xfrm>
                    <a:off x="3778354" y="1471798"/>
                    <a:ext cx="5310285" cy="1141228"/>
                    <a:chOff x="3606186" y="1430612"/>
                    <a:chExt cx="5311041" cy="1141388"/>
                  </a:xfrm>
                </p:grpSpPr>
                <p:sp>
                  <p:nvSpPr>
                    <p:cNvPr id="97" name="Rectangle 96"/>
                    <p:cNvSpPr/>
                    <p:nvPr/>
                  </p:nvSpPr>
                  <p:spPr>
                    <a:xfrm>
                      <a:off x="3606186" y="1430612"/>
                      <a:ext cx="767211" cy="345212"/>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567"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Nancy</a:t>
                      </a:r>
                    </a:p>
                  </p:txBody>
                </p:sp>
                <p:sp>
                  <p:nvSpPr>
                    <p:cNvPr id="98" name="Rectangle 97"/>
                    <p:cNvSpPr/>
                    <p:nvPr/>
                  </p:nvSpPr>
                  <p:spPr>
                    <a:xfrm>
                      <a:off x="8249760" y="2226788"/>
                      <a:ext cx="667467" cy="345212"/>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567" b="0" i="0" u="none" strike="noStrike" kern="1200" cap="none" spc="0" normalizeH="0" baseline="0" noProof="0" err="1">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xUnit</a:t>
                      </a:r>
                      <a:endParaRPr kumimoji="0" lang="en-US" sz="1567"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endParaRPr>
                    </a:p>
                  </p:txBody>
                </p:sp>
              </p:grpSp>
            </p:grpSp>
            <p:sp>
              <p:nvSpPr>
                <p:cNvPr id="5" name="TextBox 4">
                  <a:extLst>
                    <a:ext uri="{FF2B5EF4-FFF2-40B4-BE49-F238E27FC236}">
                      <a16:creationId xmlns:a16="http://schemas.microsoft.com/office/drawing/2014/main" id="{35600791-89F6-4219-9319-3D50EFBF1334}"/>
                    </a:ext>
                  </a:extLst>
                </p:cNvPr>
                <p:cNvSpPr txBox="1"/>
                <p:nvPr/>
              </p:nvSpPr>
              <p:spPr>
                <a:xfrm>
                  <a:off x="5991215" y="341471"/>
                  <a:ext cx="1280543" cy="318549"/>
                </a:xfrm>
                <a:prstGeom prst="rect">
                  <a:avLst/>
                </a:prstGeom>
                <a:noFill/>
              </p:spPr>
              <p:txBody>
                <a:bodyPr wrap="none" rtlCol="0">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7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a:t>
                  </a:r>
                  <a:r>
                    <a:rPr kumimoji="0" lang="en-US" sz="147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DotNetNuke</a:t>
                  </a:r>
                  <a:endParaRPr kumimoji="0" lang="en-US" sz="147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6" name="TextBox 5">
                  <a:extLst>
                    <a:ext uri="{FF2B5EF4-FFF2-40B4-BE49-F238E27FC236}">
                      <a16:creationId xmlns:a16="http://schemas.microsoft.com/office/drawing/2014/main" id="{64337412-88C8-4517-B798-78C1BCFC4412}"/>
                    </a:ext>
                  </a:extLst>
                </p:cNvPr>
                <p:cNvSpPr txBox="1"/>
                <p:nvPr/>
              </p:nvSpPr>
              <p:spPr>
                <a:xfrm>
                  <a:off x="6650786" y="641730"/>
                  <a:ext cx="1134349" cy="318549"/>
                </a:xfrm>
                <a:prstGeom prst="rect">
                  <a:avLst/>
                </a:prstGeom>
                <a:noFill/>
              </p:spPr>
              <p:txBody>
                <a:bodyPr wrap="none" rtlCol="0">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7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a:t>
                  </a:r>
                  <a:r>
                    <a:rPr kumimoji="0" lang="en-US" sz="147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SourceLink</a:t>
                  </a:r>
                  <a:endParaRPr kumimoji="0" lang="en-US" sz="147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7" name="TextBox 6">
                  <a:extLst>
                    <a:ext uri="{FF2B5EF4-FFF2-40B4-BE49-F238E27FC236}">
                      <a16:creationId xmlns:a16="http://schemas.microsoft.com/office/drawing/2014/main" id="{6766BA00-6E8F-4217-B8FD-195B80E85BED}"/>
                    </a:ext>
                  </a:extLst>
                </p:cNvPr>
                <p:cNvSpPr txBox="1"/>
                <p:nvPr/>
              </p:nvSpPr>
              <p:spPr>
                <a:xfrm>
                  <a:off x="6475509" y="1025561"/>
                  <a:ext cx="689612" cy="318549"/>
                </a:xfrm>
                <a:prstGeom prst="rect">
                  <a:avLst/>
                </a:prstGeom>
                <a:noFill/>
              </p:spPr>
              <p:txBody>
                <a:bodyPr wrap="none" rtlCol="0">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7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a:t>
                  </a:r>
                  <a:r>
                    <a:rPr kumimoji="0" lang="en-US" sz="147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nUnit</a:t>
                  </a:r>
                  <a:endParaRPr kumimoji="0" lang="en-US" sz="147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8" name="TextBox 7">
                  <a:extLst>
                    <a:ext uri="{FF2B5EF4-FFF2-40B4-BE49-F238E27FC236}">
                      <a16:creationId xmlns:a16="http://schemas.microsoft.com/office/drawing/2014/main" id="{E3D69C73-FC11-45AC-BD17-B141E0907D7C}"/>
                    </a:ext>
                  </a:extLst>
                </p:cNvPr>
                <p:cNvSpPr txBox="1"/>
                <p:nvPr/>
              </p:nvSpPr>
              <p:spPr>
                <a:xfrm>
                  <a:off x="7986789" y="1719309"/>
                  <a:ext cx="1198470" cy="318549"/>
                </a:xfrm>
                <a:prstGeom prst="rect">
                  <a:avLst/>
                </a:prstGeom>
                <a:noFill/>
              </p:spPr>
              <p:txBody>
                <a:bodyPr wrap="none" rtlCol="0">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7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a:t>
                  </a:r>
                  <a:r>
                    <a:rPr kumimoji="0" lang="en-US" sz="147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MvvmCross</a:t>
                  </a:r>
                  <a:endParaRPr kumimoji="0" lang="en-US" sz="147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TextBox 8">
                  <a:extLst>
                    <a:ext uri="{FF2B5EF4-FFF2-40B4-BE49-F238E27FC236}">
                      <a16:creationId xmlns:a16="http://schemas.microsoft.com/office/drawing/2014/main" id="{7B8087E1-A873-461A-A48A-2FCB3BF279D8}"/>
                    </a:ext>
                  </a:extLst>
                </p:cNvPr>
                <p:cNvSpPr txBox="1"/>
                <p:nvPr/>
              </p:nvSpPr>
              <p:spPr>
                <a:xfrm>
                  <a:off x="7245263" y="1198135"/>
                  <a:ext cx="1102866" cy="318549"/>
                </a:xfrm>
                <a:prstGeom prst="rect">
                  <a:avLst/>
                </a:prstGeom>
                <a:noFill/>
              </p:spPr>
              <p:txBody>
                <a:bodyPr wrap="none" rtlCol="0">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7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IronPython</a:t>
                  </a:r>
                  <a:endParaRPr kumimoji="0" lang="en-US" sz="1470" b="0" i="0" u="none" strike="noStrike" kern="1200" cap="none" spc="0" normalizeH="0" baseline="0" noProof="0">
                    <a:ln>
                      <a:noFill/>
                    </a:ln>
                    <a:solidFill>
                      <a:srgbClr val="101128"/>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92C287F2-0E0F-41CB-B074-86C2788ECC73}"/>
                    </a:ext>
                  </a:extLst>
                </p:cNvPr>
                <p:cNvSpPr txBox="1"/>
                <p:nvPr/>
              </p:nvSpPr>
              <p:spPr>
                <a:xfrm>
                  <a:off x="8458144" y="3426917"/>
                  <a:ext cx="861839" cy="3185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7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ILMerge</a:t>
                  </a:r>
                  <a:endParaRPr kumimoji="0" lang="en-US" sz="1470" b="0" i="0" u="none" strike="noStrike" kern="1200" cap="none" spc="0" normalizeH="0" baseline="0" noProof="0">
                    <a:ln>
                      <a:noFill/>
                    </a:ln>
                    <a:solidFill>
                      <a:srgbClr val="101128"/>
                    </a:solidFill>
                    <a:effectLst/>
                    <a:uLnTx/>
                    <a:uFillTx/>
                    <a:latin typeface="Calibri"/>
                    <a:ea typeface="+mn-ea"/>
                    <a:cs typeface="+mn-cs"/>
                  </a:endParaRPr>
                </a:p>
              </p:txBody>
            </p:sp>
          </p:grpSp>
          <p:sp>
            <p:nvSpPr>
              <p:cNvPr id="99" name="Rectangle 98">
                <a:extLst>
                  <a:ext uri="{FF2B5EF4-FFF2-40B4-BE49-F238E27FC236}">
                    <a16:creationId xmlns:a16="http://schemas.microsoft.com/office/drawing/2014/main" id="{A4BAA762-037B-4BD0-B145-9767C72EFEC4}"/>
                  </a:ext>
                </a:extLst>
              </p:cNvPr>
              <p:cNvSpPr/>
              <p:nvPr/>
            </p:nvSpPr>
            <p:spPr>
              <a:xfrm>
                <a:off x="2680276" y="2963485"/>
                <a:ext cx="818237" cy="318421"/>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ML.NET</a:t>
                </a:r>
              </a:p>
            </p:txBody>
          </p:sp>
        </p:grpSp>
        <p:sp>
          <p:nvSpPr>
            <p:cNvPr id="101" name="Rectangle 100">
              <a:extLst>
                <a:ext uri="{FF2B5EF4-FFF2-40B4-BE49-F238E27FC236}">
                  <a16:creationId xmlns:a16="http://schemas.microsoft.com/office/drawing/2014/main" id="{EAA2207F-2951-4811-B325-A03BEE5CDAFC}"/>
                </a:ext>
              </a:extLst>
            </p:cNvPr>
            <p:cNvSpPr/>
            <p:nvPr/>
          </p:nvSpPr>
          <p:spPr>
            <a:xfrm>
              <a:off x="2795241" y="3615456"/>
              <a:ext cx="924420" cy="318421"/>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Infer.NET</a:t>
              </a:r>
            </a:p>
          </p:txBody>
        </p:sp>
        <p:sp>
          <p:nvSpPr>
            <p:cNvPr id="116" name="Rectangle 115">
              <a:extLst>
                <a:ext uri="{FF2B5EF4-FFF2-40B4-BE49-F238E27FC236}">
                  <a16:creationId xmlns:a16="http://schemas.microsoft.com/office/drawing/2014/main" id="{DFD0C953-48B6-4709-B580-C94D85A99091}"/>
                </a:ext>
              </a:extLst>
            </p:cNvPr>
            <p:cNvSpPr/>
            <p:nvPr/>
          </p:nvSpPr>
          <p:spPr>
            <a:xfrm>
              <a:off x="1699064" y="4250382"/>
              <a:ext cx="1883849" cy="318421"/>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dirty="0" err="1">
                  <a:ln>
                    <a:noFill/>
                  </a:ln>
                  <a:solidFill>
                    <a:srgbClr val="FFFFFF"/>
                  </a:solidFill>
                  <a:effectLst/>
                  <a:uLnTx/>
                  <a:uFillTx/>
                  <a:latin typeface="Segoe UI" panose="020B0502040204020203" pitchFamily="34" charset="0"/>
                  <a:ea typeface="+mn-ea"/>
                  <a:cs typeface="Segoe UI" panose="020B0502040204020203" pitchFamily="34" charset="0"/>
                </a:rPr>
                <a:t>StackExchange.Redis</a:t>
              </a:r>
              <a:endParaRPr kumimoji="0" lang="en-US" sz="1469"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grpSp>
      <p:sp>
        <p:nvSpPr>
          <p:cNvPr id="114" name="Rectangle 113">
            <a:extLst>
              <a:ext uri="{FF2B5EF4-FFF2-40B4-BE49-F238E27FC236}">
                <a16:creationId xmlns:a16="http://schemas.microsoft.com/office/drawing/2014/main" id="{9B448F55-F5DA-451A-BFC9-F215D50C1DAC}"/>
              </a:ext>
            </a:extLst>
          </p:cNvPr>
          <p:cNvSpPr/>
          <p:nvPr/>
        </p:nvSpPr>
        <p:spPr>
          <a:xfrm>
            <a:off x="980868" y="1852935"/>
            <a:ext cx="1010598" cy="318421"/>
          </a:xfrm>
          <a:prstGeom prst="rect">
            <a:avLst/>
          </a:prstGeom>
        </p:spPr>
        <p:txBody>
          <a:bodyPr wrap="none">
            <a:spAutoFit/>
          </a:bodyPr>
          <a:lstStyle/>
          <a:p>
            <a:pPr marL="0" marR="0" lvl="0" indent="0" algn="l" defTabSz="913665" rtl="0" eaLnBrk="1" fontAlgn="auto" latinLnBrk="0" hangingPunct="1">
              <a:lnSpc>
                <a:spcPct val="100000"/>
              </a:lnSpc>
              <a:spcBef>
                <a:spcPts val="0"/>
              </a:spcBef>
              <a:spcAft>
                <a:spcPts val="0"/>
              </a:spcAft>
              <a:buClrTx/>
              <a:buSzTx/>
              <a:buFontTx/>
              <a:buNone/>
              <a:tabLst/>
              <a:defRPr/>
            </a:pPr>
            <a:r>
              <a:rPr kumimoji="0" lang="en-US" sz="1469" b="0" i="0" u="none" strike="noStrike" kern="1200" cap="none" spc="0" normalizeH="0" baseline="0" noProof="0">
                <a:ln>
                  <a:noFill/>
                </a:ln>
                <a:gradFill>
                  <a:gsLst>
                    <a:gs pos="1333">
                      <a:prstClr val="white"/>
                    </a:gs>
                    <a:gs pos="8000">
                      <a:prstClr val="white"/>
                    </a:gs>
                  </a:gsLst>
                  <a:lin ang="5400000" scaled="0"/>
                </a:gradFill>
                <a:effectLst/>
                <a:uLnTx/>
                <a:uFillTx/>
                <a:latin typeface="Segoe UI" panose="020B0502040204020203" pitchFamily="34" charset="0"/>
                <a:ea typeface="+mn-ea"/>
                <a:cs typeface="Segoe UI" panose="020B0502040204020203" pitchFamily="34" charset="0"/>
              </a:rPr>
              <a:t>JSON.NET</a:t>
            </a:r>
          </a:p>
        </p:txBody>
      </p:sp>
    </p:spTree>
    <p:extLst>
      <p:ext uri="{BB962C8B-B14F-4D97-AF65-F5344CB8AC3E}">
        <p14:creationId xmlns:p14="http://schemas.microsoft.com/office/powerpoint/2010/main" val="1584530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1500"/>
                                        <p:tgtEl>
                                          <p:spTgt spid="11"/>
                                        </p:tgtEl>
                                      </p:cBhvr>
                                    </p:animEffect>
                                    <p:set>
                                      <p:cBhvr>
                                        <p:cTn id="11" dur="1" fill="hold">
                                          <p:stCondLst>
                                            <p:cond delay="1499"/>
                                          </p:stCondLst>
                                        </p:cTn>
                                        <p:tgtEl>
                                          <p:spTgt spid="11"/>
                                        </p:tgtEl>
                                        <p:attrNameLst>
                                          <p:attrName>style.visibility</p:attrName>
                                        </p:attrNameLst>
                                      </p:cBhvr>
                                      <p:to>
                                        <p:strVal val="hidden"/>
                                      </p:to>
                                    </p:se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US" dirty="0">
                <a:solidFill>
                  <a:schemeClr val="accent1"/>
                </a:solidFill>
              </a:rPr>
              <a:t>IP / Legal Support</a:t>
            </a:r>
          </a:p>
        </p:txBody>
      </p:sp>
      <p:sp>
        <p:nvSpPr>
          <p:cNvPr id="3" name="Content Placeholder 2"/>
          <p:cNvSpPr>
            <a:spLocks noGrp="1"/>
          </p:cNvSpPr>
          <p:nvPr>
            <p:ph idx="1"/>
          </p:nvPr>
        </p:nvSpPr>
        <p:spPr>
          <a:xfrm>
            <a:off x="4976031" y="963877"/>
            <a:ext cx="6377769" cy="4930246"/>
          </a:xfrm>
        </p:spPr>
        <p:txBody>
          <a:bodyPr anchor="ctr">
            <a:normAutofit/>
          </a:bodyPr>
          <a:lstStyle/>
          <a:p>
            <a:r>
              <a:rPr lang="en-US" sz="3600" dirty="0"/>
              <a:t>Review as projects join</a:t>
            </a:r>
          </a:p>
          <a:p>
            <a:r>
              <a:rPr lang="en-US" sz="3600" dirty="0"/>
              <a:t>Legal services</a:t>
            </a:r>
          </a:p>
          <a:p>
            <a:r>
              <a:rPr lang="en-US" sz="3600" dirty="0"/>
              <a:t>CLA</a:t>
            </a:r>
          </a:p>
          <a:p>
            <a:r>
              <a:rPr lang="en-US" sz="3600" dirty="0"/>
              <a:t>d/b/a registration</a:t>
            </a:r>
          </a:p>
        </p:txBody>
      </p:sp>
    </p:spTree>
    <p:extLst>
      <p:ext uri="{BB962C8B-B14F-4D97-AF65-F5344CB8AC3E}">
        <p14:creationId xmlns:p14="http://schemas.microsoft.com/office/powerpoint/2010/main" val="2298690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10;&#10;Description automatically generated">
            <a:extLst>
              <a:ext uri="{FF2B5EF4-FFF2-40B4-BE49-F238E27FC236}">
                <a16:creationId xmlns:a16="http://schemas.microsoft.com/office/drawing/2014/main" id="{C89A1531-31C9-4183-B396-DC47D2602F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218" y="1376313"/>
            <a:ext cx="5600744" cy="4105373"/>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6186F329-6E2B-4602-9E80-6D8244AB2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1040" y="1197203"/>
            <a:ext cx="5405487" cy="4633274"/>
          </a:xfrm>
          <a:prstGeom prst="rect">
            <a:avLst/>
          </a:prstGeom>
        </p:spPr>
      </p:pic>
    </p:spTree>
    <p:extLst>
      <p:ext uri="{BB962C8B-B14F-4D97-AF65-F5344CB8AC3E}">
        <p14:creationId xmlns:p14="http://schemas.microsoft.com/office/powerpoint/2010/main" val="2837727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US" dirty="0">
                <a:solidFill>
                  <a:schemeClr val="accent1"/>
                </a:solidFill>
              </a:rPr>
              <a:t>Certificates</a:t>
            </a:r>
          </a:p>
        </p:txBody>
      </p:sp>
      <p:sp>
        <p:nvSpPr>
          <p:cNvPr id="3" name="Content Placeholder 2"/>
          <p:cNvSpPr>
            <a:spLocks noGrp="1"/>
          </p:cNvSpPr>
          <p:nvPr>
            <p:ph idx="1"/>
          </p:nvPr>
        </p:nvSpPr>
        <p:spPr>
          <a:xfrm>
            <a:off x="4976031" y="963877"/>
            <a:ext cx="6377769" cy="4930246"/>
          </a:xfrm>
        </p:spPr>
        <p:txBody>
          <a:bodyPr anchor="ctr">
            <a:normAutofit/>
          </a:bodyPr>
          <a:lstStyle/>
          <a:p>
            <a:r>
              <a:rPr lang="en-US" sz="4000" dirty="0"/>
              <a:t>HTTPS </a:t>
            </a:r>
          </a:p>
          <a:p>
            <a:r>
              <a:rPr lang="en-US" sz="4000" dirty="0"/>
              <a:t>Code Signing (via d/b/a)</a:t>
            </a:r>
          </a:p>
        </p:txBody>
      </p:sp>
    </p:spTree>
    <p:extLst>
      <p:ext uri="{BB962C8B-B14F-4D97-AF65-F5344CB8AC3E}">
        <p14:creationId xmlns:p14="http://schemas.microsoft.com/office/powerpoint/2010/main" val="685935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5BB37724-CD73-42E5-A983-34CB9C0DFD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965" y="609206"/>
            <a:ext cx="11422069" cy="5639587"/>
          </a:xfrm>
          <a:prstGeom prst="rect">
            <a:avLst/>
          </a:prstGeom>
        </p:spPr>
      </p:pic>
    </p:spTree>
    <p:extLst>
      <p:ext uri="{BB962C8B-B14F-4D97-AF65-F5344CB8AC3E}">
        <p14:creationId xmlns:p14="http://schemas.microsoft.com/office/powerpoint/2010/main" val="1304125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US" dirty="0">
                <a:solidFill>
                  <a:schemeClr val="accent1"/>
                </a:solidFill>
              </a:rPr>
              <a:t>DevOps</a:t>
            </a:r>
          </a:p>
        </p:txBody>
      </p:sp>
      <p:sp>
        <p:nvSpPr>
          <p:cNvPr id="3" name="Content Placeholder 2"/>
          <p:cNvSpPr>
            <a:spLocks noGrp="1"/>
          </p:cNvSpPr>
          <p:nvPr>
            <p:ph idx="1"/>
          </p:nvPr>
        </p:nvSpPr>
        <p:spPr>
          <a:xfrm>
            <a:off x="4976031" y="963877"/>
            <a:ext cx="6377769" cy="4930246"/>
          </a:xfrm>
        </p:spPr>
        <p:txBody>
          <a:bodyPr anchor="ctr">
            <a:normAutofit/>
          </a:bodyPr>
          <a:lstStyle/>
          <a:p>
            <a:r>
              <a:rPr lang="en-US" sz="4000" dirty="0"/>
              <a:t>CI / CD</a:t>
            </a:r>
          </a:p>
          <a:p>
            <a:r>
              <a:rPr lang="en-US" sz="4000" dirty="0"/>
              <a:t>Package Feeds</a:t>
            </a:r>
          </a:p>
        </p:txBody>
      </p:sp>
    </p:spTree>
    <p:extLst>
      <p:ext uri="{BB962C8B-B14F-4D97-AF65-F5344CB8AC3E}">
        <p14:creationId xmlns:p14="http://schemas.microsoft.com/office/powerpoint/2010/main" val="2538944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US" dirty="0">
                <a:solidFill>
                  <a:schemeClr val="accent1"/>
                </a:solidFill>
              </a:rPr>
              <a:t>Hosting</a:t>
            </a:r>
          </a:p>
        </p:txBody>
      </p:sp>
      <p:sp>
        <p:nvSpPr>
          <p:cNvPr id="3" name="Content Placeholder 2"/>
          <p:cNvSpPr>
            <a:spLocks noGrp="1"/>
          </p:cNvSpPr>
          <p:nvPr>
            <p:ph idx="1"/>
          </p:nvPr>
        </p:nvSpPr>
        <p:spPr>
          <a:xfrm>
            <a:off x="4976031" y="963877"/>
            <a:ext cx="6377769" cy="4930246"/>
          </a:xfrm>
        </p:spPr>
        <p:txBody>
          <a:bodyPr anchor="ctr">
            <a:normAutofit/>
          </a:bodyPr>
          <a:lstStyle/>
          <a:p>
            <a:r>
              <a:rPr lang="en-US" sz="4000" dirty="0"/>
              <a:t>Web Hosting</a:t>
            </a:r>
          </a:p>
          <a:p>
            <a:r>
              <a:rPr lang="en-US" sz="4000" dirty="0"/>
              <a:t>Service Hosting</a:t>
            </a:r>
          </a:p>
          <a:p>
            <a:r>
              <a:rPr lang="en-US" sz="4000" dirty="0"/>
              <a:t>DNS</a:t>
            </a:r>
          </a:p>
        </p:txBody>
      </p:sp>
    </p:spTree>
    <p:extLst>
      <p:ext uri="{BB962C8B-B14F-4D97-AF65-F5344CB8AC3E}">
        <p14:creationId xmlns:p14="http://schemas.microsoft.com/office/powerpoint/2010/main" val="3421187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US" dirty="0">
                <a:solidFill>
                  <a:schemeClr val="accent1"/>
                </a:solidFill>
              </a:rPr>
              <a:t>SAAS</a:t>
            </a:r>
          </a:p>
        </p:txBody>
      </p:sp>
      <p:sp>
        <p:nvSpPr>
          <p:cNvPr id="3" name="Content Placeholder 2"/>
          <p:cNvSpPr>
            <a:spLocks noGrp="1"/>
          </p:cNvSpPr>
          <p:nvPr>
            <p:ph idx="1"/>
          </p:nvPr>
        </p:nvSpPr>
        <p:spPr>
          <a:xfrm>
            <a:off x="4976031" y="963877"/>
            <a:ext cx="6377769" cy="4930246"/>
          </a:xfrm>
        </p:spPr>
        <p:txBody>
          <a:bodyPr anchor="ctr">
            <a:normAutofit/>
          </a:bodyPr>
          <a:lstStyle/>
          <a:p>
            <a:r>
              <a:rPr lang="en-US" sz="4000" dirty="0"/>
              <a:t>Office 365</a:t>
            </a:r>
          </a:p>
          <a:p>
            <a:r>
              <a:rPr lang="en-US" sz="4000" dirty="0"/>
              <a:t>Slack</a:t>
            </a:r>
          </a:p>
          <a:p>
            <a:r>
              <a:rPr lang="en-US" sz="4000" dirty="0"/>
              <a:t>LastPass</a:t>
            </a:r>
          </a:p>
        </p:txBody>
      </p:sp>
    </p:spTree>
    <p:extLst>
      <p:ext uri="{BB962C8B-B14F-4D97-AF65-F5344CB8AC3E}">
        <p14:creationId xmlns:p14="http://schemas.microsoft.com/office/powerpoint/2010/main" val="245008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C62AB2-3C28-48F7-A182-36D0C1ABFF34}"/>
              </a:ext>
            </a:extLst>
          </p:cNvPr>
          <p:cNvSpPr>
            <a:spLocks noGrp="1"/>
          </p:cNvSpPr>
          <p:nvPr>
            <p:ph type="body" sz="quarter" idx="10"/>
          </p:nvPr>
        </p:nvSpPr>
        <p:spPr>
          <a:xfrm>
            <a:off x="404254" y="4477661"/>
            <a:ext cx="4637530" cy="635367"/>
          </a:xfrm>
        </p:spPr>
        <p:txBody>
          <a:bodyPr/>
          <a:lstStyle/>
          <a:p>
            <a:pPr marL="0" indent="0">
              <a:buNone/>
            </a:pPr>
            <a:r>
              <a:rPr lang="en-US" dirty="0"/>
              <a:t>.NET is open source?</a:t>
            </a:r>
          </a:p>
        </p:txBody>
      </p:sp>
      <p:sp>
        <p:nvSpPr>
          <p:cNvPr id="2" name="Title 1">
            <a:extLst>
              <a:ext uri="{FF2B5EF4-FFF2-40B4-BE49-F238E27FC236}">
                <a16:creationId xmlns:a16="http://schemas.microsoft.com/office/drawing/2014/main" id="{9FE2C4EC-8FAE-4ED1-B0EE-AB6DA326C7B6}"/>
              </a:ext>
            </a:extLst>
          </p:cNvPr>
          <p:cNvSpPr>
            <a:spLocks noGrp="1"/>
          </p:cNvSpPr>
          <p:nvPr>
            <p:ph type="title"/>
          </p:nvPr>
        </p:nvSpPr>
        <p:spPr/>
        <p:txBody>
          <a:bodyPr/>
          <a:lstStyle/>
          <a:p>
            <a:r>
              <a:rPr lang="en-US" dirty="0"/>
              <a:t>I have questions</a:t>
            </a:r>
          </a:p>
        </p:txBody>
      </p:sp>
      <p:sp>
        <p:nvSpPr>
          <p:cNvPr id="3" name="Rectangle 2">
            <a:extLst>
              <a:ext uri="{FF2B5EF4-FFF2-40B4-BE49-F238E27FC236}">
                <a16:creationId xmlns:a16="http://schemas.microsoft.com/office/drawing/2014/main" id="{8E27DF79-8B58-4867-A438-9F07FBFD83C8}"/>
              </a:ext>
            </a:extLst>
          </p:cNvPr>
          <p:cNvSpPr/>
          <p:nvPr/>
        </p:nvSpPr>
        <p:spPr>
          <a:xfrm>
            <a:off x="8458157" y="6488668"/>
            <a:ext cx="3733843" cy="369332"/>
          </a:xfrm>
          <a:prstGeom prst="rect">
            <a:avLst/>
          </a:prstGeom>
          <a:solidFill>
            <a:schemeClr val="bg1">
              <a:alpha val="56000"/>
            </a:schemeClr>
          </a:solidFill>
        </p:spPr>
        <p:txBody>
          <a:bodyPr wrap="none">
            <a:spAutoFit/>
          </a:bodyPr>
          <a:lstStyle/>
          <a:p>
            <a:r>
              <a:rPr lang="en-US" dirty="0">
                <a:latin typeface="-apple-system"/>
              </a:rPr>
              <a:t>Photo by </a:t>
            </a:r>
            <a:r>
              <a:rPr lang="en-US" dirty="0" err="1">
                <a:latin typeface="-apple-system"/>
                <a:hlinkClick r:id="rId3">
                  <a:extLst>
                    <a:ext uri="{A12FA001-AC4F-418D-AE19-62706E023703}">
                      <ahyp:hlinkClr xmlns:ahyp="http://schemas.microsoft.com/office/drawing/2018/hyperlinkcolor" val="tx"/>
                    </a:ext>
                  </a:extLst>
                </a:hlinkClick>
              </a:rPr>
              <a:t>Camylla</a:t>
            </a:r>
            <a:r>
              <a:rPr lang="en-US" dirty="0">
                <a:latin typeface="-apple-system"/>
                <a:hlinkClick r:id="rId3">
                  <a:extLst>
                    <a:ext uri="{A12FA001-AC4F-418D-AE19-62706E023703}">
                      <ahyp:hlinkClr xmlns:ahyp="http://schemas.microsoft.com/office/drawing/2018/hyperlinkcolor" val="tx"/>
                    </a:ext>
                  </a:extLst>
                </a:hlinkClick>
              </a:rPr>
              <a:t> Battani</a:t>
            </a:r>
            <a:r>
              <a:rPr lang="en-US" dirty="0">
                <a:latin typeface="-apple-system"/>
              </a:rPr>
              <a:t> on </a:t>
            </a:r>
            <a:r>
              <a:rPr lang="en-US" dirty="0" err="1">
                <a:latin typeface="-apple-system"/>
                <a:hlinkClick r:id="rId4">
                  <a:extLst>
                    <a:ext uri="{A12FA001-AC4F-418D-AE19-62706E023703}">
                      <ahyp:hlinkClr xmlns:ahyp="http://schemas.microsoft.com/office/drawing/2018/hyperlinkcolor" val="tx"/>
                    </a:ext>
                  </a:extLst>
                </a:hlinkClick>
              </a:rPr>
              <a:t>Unsplash</a:t>
            </a:r>
            <a:endParaRPr lang="en-US" dirty="0"/>
          </a:p>
        </p:txBody>
      </p:sp>
      <p:sp>
        <p:nvSpPr>
          <p:cNvPr id="5" name="Text Placeholder 3">
            <a:extLst>
              <a:ext uri="{FF2B5EF4-FFF2-40B4-BE49-F238E27FC236}">
                <a16:creationId xmlns:a16="http://schemas.microsoft.com/office/drawing/2014/main" id="{8041AA55-F670-4910-B988-446EC5689A5C}"/>
              </a:ext>
            </a:extLst>
          </p:cNvPr>
          <p:cNvSpPr txBox="1">
            <a:spLocks/>
          </p:cNvSpPr>
          <p:nvPr/>
        </p:nvSpPr>
        <p:spPr>
          <a:xfrm>
            <a:off x="7211454" y="4477661"/>
            <a:ext cx="4637530" cy="1306640"/>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392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Why does it have a </a:t>
            </a:r>
          </a:p>
          <a:p>
            <a:pPr marL="0" indent="0">
              <a:buFont typeface="Arial" panose="020B0604020202020204" pitchFamily="34" charset="0"/>
              <a:buNone/>
            </a:pPr>
            <a:r>
              <a:rPr lang="en-US" dirty="0"/>
              <a:t>    Foundation?</a:t>
            </a:r>
          </a:p>
        </p:txBody>
      </p:sp>
    </p:spTree>
    <p:extLst>
      <p:ext uri="{BB962C8B-B14F-4D97-AF65-F5344CB8AC3E}">
        <p14:creationId xmlns:p14="http://schemas.microsoft.com/office/powerpoint/2010/main" val="31742485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188F8BE-4B8A-43A9-B3C4-368FCC6E57B3}"/>
              </a:ext>
            </a:extLst>
          </p:cNvPr>
          <p:cNvSpPr>
            <a:spLocks noGrp="1"/>
          </p:cNvSpPr>
          <p:nvPr>
            <p:ph type="title"/>
          </p:nvPr>
        </p:nvSpPr>
        <p:spPr>
          <a:xfrm>
            <a:off x="838200" y="5529884"/>
            <a:ext cx="7719381" cy="1096331"/>
          </a:xfrm>
        </p:spPr>
        <p:txBody>
          <a:bodyPr>
            <a:normAutofit/>
          </a:bodyPr>
          <a:lstStyle/>
          <a:p>
            <a:r>
              <a:rPr lang="en-US" dirty="0"/>
              <a:t>Marketing and Communications</a:t>
            </a:r>
          </a:p>
        </p:txBody>
      </p:sp>
      <p:sp>
        <p:nvSpPr>
          <p:cNvPr id="12" name="Freeform: Shape 11">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Content Placeholder 2">
            <a:extLst>
              <a:ext uri="{FF2B5EF4-FFF2-40B4-BE49-F238E27FC236}">
                <a16:creationId xmlns:a16="http://schemas.microsoft.com/office/drawing/2014/main" id="{B0BA9302-C67B-4845-A8E6-9FA91747B42C}"/>
              </a:ext>
            </a:extLst>
          </p:cNvPr>
          <p:cNvGraphicFramePr>
            <a:graphicFrameLocks noGrp="1"/>
          </p:cNvGraphicFramePr>
          <p:nvPr>
            <p:ph idx="1"/>
            <p:extLst>
              <p:ext uri="{D42A27DB-BD31-4B8C-83A1-F6EECF244321}">
                <p14:modId xmlns:p14="http://schemas.microsoft.com/office/powerpoint/2010/main" val="3519581841"/>
              </p:ext>
            </p:extLst>
          </p:nvPr>
        </p:nvGraphicFramePr>
        <p:xfrm>
          <a:off x="838200" y="643467"/>
          <a:ext cx="10515600" cy="4080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7646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188F8BE-4B8A-43A9-B3C4-368FCC6E57B3}"/>
              </a:ext>
            </a:extLst>
          </p:cNvPr>
          <p:cNvSpPr>
            <a:spLocks noGrp="1"/>
          </p:cNvSpPr>
          <p:nvPr>
            <p:ph type="title"/>
          </p:nvPr>
        </p:nvSpPr>
        <p:spPr>
          <a:xfrm>
            <a:off x="838200" y="5529884"/>
            <a:ext cx="7719381" cy="1096331"/>
          </a:xfrm>
        </p:spPr>
        <p:txBody>
          <a:bodyPr>
            <a:normAutofit/>
          </a:bodyPr>
          <a:lstStyle/>
          <a:p>
            <a:r>
              <a:rPr lang="en-US" dirty="0"/>
              <a:t>Marketing and Communications</a:t>
            </a:r>
          </a:p>
        </p:txBody>
      </p:sp>
      <p:sp>
        <p:nvSpPr>
          <p:cNvPr id="12" name="Freeform: Shape 11">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screenshot of a cell phone&#10;&#10;Description automatically generated">
            <a:extLst>
              <a:ext uri="{FF2B5EF4-FFF2-40B4-BE49-F238E27FC236}">
                <a16:creationId xmlns:a16="http://schemas.microsoft.com/office/drawing/2014/main" id="{65FE7793-6B33-45C8-9971-66770E3FD3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6547" y="384692"/>
            <a:ext cx="7858906" cy="4751430"/>
          </a:xfrm>
          <a:prstGeom prst="rect">
            <a:avLst/>
          </a:prstGeom>
        </p:spPr>
      </p:pic>
    </p:spTree>
    <p:extLst>
      <p:ext uri="{BB962C8B-B14F-4D97-AF65-F5344CB8AC3E}">
        <p14:creationId xmlns:p14="http://schemas.microsoft.com/office/powerpoint/2010/main" val="28932000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FA7C6F4-D06D-4D09-98F6-EE3C17F50567}"/>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dirty="0">
                <a:solidFill>
                  <a:schemeClr val="tx1"/>
                </a:solidFill>
                <a:latin typeface="+mj-lt"/>
                <a:ea typeface="+mj-ea"/>
                <a:cs typeface="+mj-cs"/>
              </a:rPr>
              <a:t>Community</a:t>
            </a:r>
          </a:p>
        </p:txBody>
      </p:sp>
      <p:cxnSp>
        <p:nvCxnSpPr>
          <p:cNvPr id="13" name="Straight Connector 12">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4211248"/>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33C7167-B7ED-45CE-AF96-40809D1A34D1}"/>
              </a:ext>
            </a:extLst>
          </p:cNvPr>
          <p:cNvGrpSpPr/>
          <p:nvPr/>
        </p:nvGrpSpPr>
        <p:grpSpPr>
          <a:xfrm>
            <a:off x="1393371" y="53378"/>
            <a:ext cx="9405256" cy="7107276"/>
            <a:chOff x="1393371" y="53378"/>
            <a:chExt cx="9405256" cy="7107276"/>
          </a:xfrm>
        </p:grpSpPr>
        <p:pic>
          <p:nvPicPr>
            <p:cNvPr id="2" name="Picture 1">
              <a:extLst>
                <a:ext uri="{FF2B5EF4-FFF2-40B4-BE49-F238E27FC236}">
                  <a16:creationId xmlns:a16="http://schemas.microsoft.com/office/drawing/2014/main" id="{C144D55D-9D4A-4CD4-9C79-8C1C5A894FD3}"/>
                </a:ext>
              </a:extLst>
            </p:cNvPr>
            <p:cNvPicPr>
              <a:picLocks noChangeAspect="1"/>
            </p:cNvPicPr>
            <p:nvPr/>
          </p:nvPicPr>
          <p:blipFill>
            <a:blip r:embed="rId3"/>
            <a:stretch>
              <a:fillRect/>
            </a:stretch>
          </p:blipFill>
          <p:spPr>
            <a:xfrm>
              <a:off x="1393371" y="53378"/>
              <a:ext cx="9405256" cy="6858000"/>
            </a:xfrm>
            <a:prstGeom prst="rect">
              <a:avLst/>
            </a:prstGeom>
          </p:spPr>
        </p:pic>
        <p:sp>
          <p:nvSpPr>
            <p:cNvPr id="4" name="Rectangle 3">
              <a:extLst>
                <a:ext uri="{FF2B5EF4-FFF2-40B4-BE49-F238E27FC236}">
                  <a16:creationId xmlns:a16="http://schemas.microsoft.com/office/drawing/2014/main" id="{74CC293A-2647-413D-82D6-291FE30489D8}"/>
                </a:ext>
              </a:extLst>
            </p:cNvPr>
            <p:cNvSpPr/>
            <p:nvPr/>
          </p:nvSpPr>
          <p:spPr bwMode="auto">
            <a:xfrm>
              <a:off x="1393371" y="3429000"/>
              <a:ext cx="9405256" cy="3731654"/>
            </a:xfrm>
            <a:prstGeom prst="rect">
              <a:avLst/>
            </a:prstGeom>
            <a:solidFill>
              <a:srgbClr val="F8F8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7" name="TextBox 6">
            <a:extLst>
              <a:ext uri="{FF2B5EF4-FFF2-40B4-BE49-F238E27FC236}">
                <a16:creationId xmlns:a16="http://schemas.microsoft.com/office/drawing/2014/main" id="{D15A6A6C-352F-4E21-A8ED-73661A03918F}"/>
              </a:ext>
            </a:extLst>
          </p:cNvPr>
          <p:cNvSpPr txBox="1"/>
          <p:nvPr/>
        </p:nvSpPr>
        <p:spPr>
          <a:xfrm>
            <a:off x="0" y="5965194"/>
            <a:ext cx="12192000" cy="627864"/>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Join us: </a:t>
            </a:r>
            <a:r>
              <a:rPr kumimoji="0" lang="en-US" sz="2400" b="0" i="0" u="none" strike="noStrike" kern="1200" cap="none" spc="0" normalizeH="0" baseline="0" noProof="0">
                <a:ln>
                  <a:noFill/>
                </a:ln>
                <a:gradFill>
                  <a:gsLst>
                    <a:gs pos="2917">
                      <a:srgbClr val="505050"/>
                    </a:gs>
                    <a:gs pos="30000">
                      <a:srgbClr val="505050"/>
                    </a:gs>
                  </a:gsLst>
                  <a:lin ang="5400000" scaled="0"/>
                </a:gradFill>
                <a:effectLst/>
                <a:uLnTx/>
                <a:uFillTx/>
                <a:latin typeface="Segoe UI"/>
                <a:ea typeface="+mn-ea"/>
                <a:cs typeface="+mn-cs"/>
                <a:hlinkClick r:id="rId4"/>
              </a:rPr>
              <a:t>meetup.com/pro/dotnet</a:t>
            </a:r>
            <a:r>
              <a:rPr kumimoji="0" lang="en-US" sz="2400" b="0" i="0" u="none" strike="noStrike" kern="120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 </a:t>
            </a:r>
          </a:p>
        </p:txBody>
      </p:sp>
      <p:sp>
        <p:nvSpPr>
          <p:cNvPr id="6" name="Rectangle 5">
            <a:extLst>
              <a:ext uri="{FF2B5EF4-FFF2-40B4-BE49-F238E27FC236}">
                <a16:creationId xmlns:a16="http://schemas.microsoft.com/office/drawing/2014/main" id="{EE43444A-ABD0-474E-A985-3B7285C95E66}"/>
              </a:ext>
            </a:extLst>
          </p:cNvPr>
          <p:cNvSpPr/>
          <p:nvPr/>
        </p:nvSpPr>
        <p:spPr bwMode="auto">
          <a:xfrm>
            <a:off x="1393374" y="3601996"/>
            <a:ext cx="2743203" cy="2062427"/>
          </a:xfrm>
          <a:prstGeom prst="rect">
            <a:avLst/>
          </a:prstGeom>
          <a:solidFill>
            <a:srgbClr val="F8F8F8"/>
          </a:solidFill>
          <a:ln w="38100">
            <a:solidFill>
              <a:schemeClr val="accent2">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8D7">
                    <a:lumMod val="60000"/>
                    <a:lumOff val="40000"/>
                  </a:srgbClr>
                </a:solidFill>
                <a:effectLst/>
                <a:uLnTx/>
                <a:uFillTx/>
                <a:latin typeface="Segoe UI"/>
                <a:ea typeface="+mn-ea"/>
                <a:cs typeface="+mn-cs"/>
              </a:rPr>
              <a:t>Groups</a:t>
            </a:r>
            <a:endParaRPr kumimoji="0" lang="en-US" sz="2400" b="0" i="0" u="none" strike="noStrike" kern="1200" cap="none" spc="0" normalizeH="0" baseline="0" noProof="0" dirty="0">
              <a:ln>
                <a:noFill/>
              </a:ln>
              <a:solidFill>
                <a:srgbClr val="0078D7">
                  <a:lumMod val="60000"/>
                  <a:lumOff val="40000"/>
                </a:srgbClr>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srgbClr val="505050"/>
                </a:solidFill>
                <a:effectLst/>
                <a:uLnTx/>
                <a:uFillTx/>
                <a:latin typeface="Segoe UI"/>
                <a:ea typeface="+mn-ea"/>
                <a:cs typeface="+mn-cs"/>
              </a:rPr>
            </a:br>
            <a:r>
              <a:rPr kumimoji="0" lang="en-US" sz="4400" b="0" i="0" u="none" strike="noStrike" kern="1200" cap="none" spc="0" normalizeH="0" baseline="0" noProof="0" dirty="0">
                <a:ln>
                  <a:noFill/>
                </a:ln>
                <a:solidFill>
                  <a:srgbClr val="505050"/>
                </a:solidFill>
                <a:effectLst/>
                <a:uLnTx/>
                <a:uFillTx/>
                <a:latin typeface="Segoe UI"/>
                <a:ea typeface="+mn-ea"/>
                <a:cs typeface="+mn-cs"/>
              </a:rPr>
              <a:t>290</a:t>
            </a:r>
            <a:endParaRPr kumimoji="0" lang="en-US" sz="24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8" name="Rectangle 7">
            <a:extLst>
              <a:ext uri="{FF2B5EF4-FFF2-40B4-BE49-F238E27FC236}">
                <a16:creationId xmlns:a16="http://schemas.microsoft.com/office/drawing/2014/main" id="{F48B3849-525F-4E24-BFFC-D8E12AB320C8}"/>
              </a:ext>
            </a:extLst>
          </p:cNvPr>
          <p:cNvSpPr/>
          <p:nvPr/>
        </p:nvSpPr>
        <p:spPr bwMode="auto">
          <a:xfrm>
            <a:off x="4724399" y="3593222"/>
            <a:ext cx="2743203" cy="2062427"/>
          </a:xfrm>
          <a:prstGeom prst="rect">
            <a:avLst/>
          </a:prstGeom>
          <a:noFill/>
          <a:ln w="38100">
            <a:solidFill>
              <a:schemeClr val="accent2">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8D7">
                    <a:lumMod val="60000"/>
                    <a:lumOff val="40000"/>
                  </a:srgbClr>
                </a:solidFill>
                <a:effectLst/>
                <a:uLnTx/>
                <a:uFillTx/>
                <a:latin typeface="Segoe UI"/>
                <a:ea typeface="+mn-ea"/>
                <a:cs typeface="+mn-cs"/>
              </a:rPr>
              <a:t>Members</a:t>
            </a:r>
            <a:endParaRPr kumimoji="0" lang="en-US" sz="2400" b="0" i="0" u="none" strike="noStrike" kern="1200" cap="none" spc="0" normalizeH="0" baseline="0" noProof="0" dirty="0">
              <a:ln>
                <a:noFill/>
              </a:ln>
              <a:solidFill>
                <a:srgbClr val="0078D7">
                  <a:lumMod val="60000"/>
                  <a:lumOff val="40000"/>
                </a:srgbClr>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505050"/>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505050"/>
                </a:solidFill>
                <a:effectLst/>
                <a:uLnTx/>
                <a:uFillTx/>
                <a:latin typeface="Segoe UI"/>
                <a:ea typeface="+mn-ea"/>
                <a:cs typeface="+mn-cs"/>
              </a:rPr>
              <a:t>208,000</a:t>
            </a:r>
            <a:endParaRPr kumimoji="0" lang="en-US" sz="2400" b="0" i="0" u="none" strike="noStrike" kern="1200" cap="none" spc="0" normalizeH="0" baseline="0" noProof="0" dirty="0">
              <a:ln>
                <a:noFill/>
              </a:ln>
              <a:solidFill>
                <a:srgbClr val="505050"/>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srgbClr val="505050"/>
                </a:solidFill>
                <a:effectLst/>
                <a:uLnTx/>
                <a:uFillTx/>
                <a:latin typeface="Segoe UI"/>
                <a:ea typeface="+mn-ea"/>
                <a:cs typeface="+mn-cs"/>
              </a:rPr>
            </a:br>
            <a:endParaRPr kumimoji="0" lang="en-US" sz="24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B4E3DE3D-0A29-4AC2-9FE7-ECA3A48CFFBA}"/>
              </a:ext>
            </a:extLst>
          </p:cNvPr>
          <p:cNvSpPr/>
          <p:nvPr/>
        </p:nvSpPr>
        <p:spPr bwMode="auto">
          <a:xfrm>
            <a:off x="8055424" y="3593222"/>
            <a:ext cx="2743203" cy="2062427"/>
          </a:xfrm>
          <a:prstGeom prst="rect">
            <a:avLst/>
          </a:prstGeom>
          <a:noFill/>
          <a:ln w="38100">
            <a:solidFill>
              <a:schemeClr val="accent2">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8D7">
                    <a:lumMod val="60000"/>
                    <a:lumOff val="40000"/>
                  </a:srgbClr>
                </a:solidFill>
                <a:effectLst/>
                <a:uLnTx/>
                <a:uFillTx/>
                <a:latin typeface="Segoe UI"/>
                <a:ea typeface="+mn-ea"/>
                <a:cs typeface="+mn-cs"/>
              </a:rPr>
              <a:t>Countries</a:t>
            </a:r>
            <a:endParaRPr kumimoji="0" lang="en-US" sz="2400" b="0" i="0" u="none" strike="noStrike" kern="1200" cap="none" spc="0" normalizeH="0" baseline="0" noProof="0" dirty="0">
              <a:ln>
                <a:noFill/>
              </a:ln>
              <a:solidFill>
                <a:srgbClr val="0078D7">
                  <a:lumMod val="60000"/>
                  <a:lumOff val="40000"/>
                </a:srgbClr>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srgbClr val="505050"/>
                </a:solidFill>
                <a:effectLst/>
                <a:uLnTx/>
                <a:uFillTx/>
                <a:latin typeface="Segoe UI"/>
                <a:ea typeface="+mn-ea"/>
                <a:cs typeface="+mn-cs"/>
              </a:rPr>
            </a:br>
            <a:r>
              <a:rPr kumimoji="0" lang="en-US" sz="4400" b="0" i="0" u="none" strike="noStrike" kern="1200" cap="none" spc="0" normalizeH="0" baseline="0" noProof="0" dirty="0">
                <a:ln>
                  <a:noFill/>
                </a:ln>
                <a:solidFill>
                  <a:srgbClr val="505050"/>
                </a:solidFill>
                <a:effectLst/>
                <a:uLnTx/>
                <a:uFillTx/>
                <a:latin typeface="Segoe UI"/>
                <a:ea typeface="+mn-ea"/>
                <a:cs typeface="+mn-cs"/>
              </a:rPr>
              <a:t>59</a:t>
            </a:r>
            <a:endParaRPr kumimoji="0" lang="en-US" sz="2400" b="0" i="0" u="none" strike="noStrike" kern="1200" cap="none" spc="0" normalizeH="0" baseline="0" noProof="0" dirty="0">
              <a:ln>
                <a:noFill/>
              </a:ln>
              <a:solidFill>
                <a:srgbClr val="505050"/>
              </a:solidFill>
              <a:effectLst/>
              <a:uLnTx/>
              <a:uFillTx/>
              <a:latin typeface="Segoe UI"/>
              <a:ea typeface="+mn-ea"/>
              <a:cs typeface="+mn-cs"/>
            </a:endParaRPr>
          </a:p>
        </p:txBody>
      </p:sp>
    </p:spTree>
    <p:extLst>
      <p:ext uri="{BB962C8B-B14F-4D97-AF65-F5344CB8AC3E}">
        <p14:creationId xmlns:p14="http://schemas.microsoft.com/office/powerpoint/2010/main" val="1388760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80B41F-886C-443B-8294-16F887C47E80}"/>
              </a:ext>
            </a:extLst>
          </p:cNvPr>
          <p:cNvSpPr>
            <a:spLocks noGrp="1"/>
          </p:cNvSpPr>
          <p:nvPr>
            <p:ph type="body" sz="quarter" idx="10"/>
          </p:nvPr>
        </p:nvSpPr>
        <p:spPr>
          <a:xfrm>
            <a:off x="269239" y="1189177"/>
            <a:ext cx="11653523" cy="727700"/>
          </a:xfrm>
        </p:spPr>
        <p:txBody>
          <a:bodyPr/>
          <a:lstStyle/>
          <a:p>
            <a:r>
              <a:rPr lang="en-US"/>
              <a:t>Beth TODO</a:t>
            </a:r>
          </a:p>
        </p:txBody>
      </p:sp>
      <p:sp>
        <p:nvSpPr>
          <p:cNvPr id="3" name="Title 2">
            <a:extLst>
              <a:ext uri="{FF2B5EF4-FFF2-40B4-BE49-F238E27FC236}">
                <a16:creationId xmlns:a16="http://schemas.microsoft.com/office/drawing/2014/main" id="{3653BC32-2666-4180-A432-5831A7FEDF6C}"/>
              </a:ext>
            </a:extLst>
          </p:cNvPr>
          <p:cNvSpPr>
            <a:spLocks noGrp="1"/>
          </p:cNvSpPr>
          <p:nvPr>
            <p:ph type="title"/>
          </p:nvPr>
        </p:nvSpPr>
        <p:spPr/>
        <p:txBody>
          <a:bodyPr/>
          <a:lstStyle/>
          <a:p>
            <a:r>
              <a:rPr lang="en-US"/>
              <a:t>Announcing .NET Conf 2019</a:t>
            </a:r>
          </a:p>
        </p:txBody>
      </p:sp>
      <p:pic>
        <p:nvPicPr>
          <p:cNvPr id="4" name="Picture 3">
            <a:hlinkClick r:id="rId2"/>
            <a:extLst>
              <a:ext uri="{FF2B5EF4-FFF2-40B4-BE49-F238E27FC236}">
                <a16:creationId xmlns:a16="http://schemas.microsoft.com/office/drawing/2014/main" id="{27E96EC8-76A4-47F4-8601-B872A592AFBC}"/>
              </a:ext>
            </a:extLst>
          </p:cNvPr>
          <p:cNvPicPr>
            <a:picLocks noChangeAspect="1"/>
          </p:cNvPicPr>
          <p:nvPr/>
        </p:nvPicPr>
        <p:blipFill>
          <a:blip r:embed="rId3"/>
          <a:stretch>
            <a:fillRect/>
          </a:stretch>
        </p:blipFill>
        <p:spPr>
          <a:xfrm>
            <a:off x="0" y="240030"/>
            <a:ext cx="12192000" cy="6377940"/>
          </a:xfrm>
          <a:prstGeom prst="rect">
            <a:avLst/>
          </a:prstGeom>
        </p:spPr>
      </p:pic>
      <p:sp>
        <p:nvSpPr>
          <p:cNvPr id="6" name="Rectangle: Rounded Corners 5">
            <a:extLst>
              <a:ext uri="{FF2B5EF4-FFF2-40B4-BE49-F238E27FC236}">
                <a16:creationId xmlns:a16="http://schemas.microsoft.com/office/drawing/2014/main" id="{2AC416BF-50BD-4F6A-AF89-F5FFDD744030}"/>
              </a:ext>
            </a:extLst>
          </p:cNvPr>
          <p:cNvSpPr/>
          <p:nvPr/>
        </p:nvSpPr>
        <p:spPr bwMode="auto">
          <a:xfrm>
            <a:off x="6238875" y="838200"/>
            <a:ext cx="2257425" cy="1295400"/>
          </a:xfrm>
          <a:prstGeom prst="roundRect">
            <a:avLst/>
          </a:prstGeom>
          <a:solidFill>
            <a:srgbClr val="E2068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0" normalizeH="0" baseline="0" noProof="0">
                <a:ln>
                  <a:noFill/>
                </a:ln>
                <a:gradFill>
                  <a:gsLst>
                    <a:gs pos="0">
                      <a:srgbClr val="FFFFFF"/>
                    </a:gs>
                    <a:gs pos="100000">
                      <a:srgbClr val="FFFFFF"/>
                    </a:gs>
                  </a:gsLst>
                  <a:lin ang="5400000" scaled="0"/>
                </a:gradFill>
                <a:effectLst/>
                <a:uLnTx/>
                <a:uFillTx/>
                <a:latin typeface="Eras Bold ITC" panose="020B0907030504020204" pitchFamily="34" charset="0"/>
                <a:ea typeface="Segoe UI" pitchFamily="34" charset="0"/>
                <a:cs typeface="Segoe UI" pitchFamily="34" charset="0"/>
              </a:rPr>
              <a:t>Save the date!</a:t>
            </a:r>
          </a:p>
        </p:txBody>
      </p:sp>
    </p:spTree>
    <p:extLst>
      <p:ext uri="{BB962C8B-B14F-4D97-AF65-F5344CB8AC3E}">
        <p14:creationId xmlns:p14="http://schemas.microsoft.com/office/powerpoint/2010/main" val="3277542106"/>
      </p:ext>
    </p:extLst>
  </p:cSld>
  <p:clrMapOvr>
    <a:masterClrMapping/>
  </p:clrMapOvr>
  <p:transition advClick="0">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ell phone&#10;&#10;Description automatically generated">
            <a:extLst>
              <a:ext uri="{FF2B5EF4-FFF2-40B4-BE49-F238E27FC236}">
                <a16:creationId xmlns:a16="http://schemas.microsoft.com/office/drawing/2014/main" id="{B6E76DA2-1D0E-406C-9A8B-D596D3481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171" y="-1"/>
            <a:ext cx="10432063" cy="7918313"/>
          </a:xfrm>
          <a:prstGeom prst="rect">
            <a:avLst/>
          </a:prstGeom>
        </p:spPr>
      </p:pic>
      <p:pic>
        <p:nvPicPr>
          <p:cNvPr id="1026" name="Picture 2" descr="Image result for dotnetconf local">
            <a:extLst>
              <a:ext uri="{FF2B5EF4-FFF2-40B4-BE49-F238E27FC236}">
                <a16:creationId xmlns:a16="http://schemas.microsoft.com/office/drawing/2014/main" id="{4E5DB34D-12EE-44C9-BB76-050F99FFE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845" y="6166689"/>
            <a:ext cx="11430000" cy="456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983163"/>
      </p:ext>
    </p:extLst>
  </p:cSld>
  <p:clrMapOvr>
    <a:masterClrMapping/>
  </p:clrMapOvr>
  <p:transition advClick="0">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E2149DB-24EB-4EDB-ADD6-A50793F97722}"/>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What We’ve Been Doing</a:t>
            </a:r>
          </a:p>
        </p:txBody>
      </p:sp>
      <p:cxnSp>
        <p:nvCxnSpPr>
          <p:cNvPr id="15" name="Straight Connector 14">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graphicFrame>
        <p:nvGraphicFramePr>
          <p:cNvPr id="8" name="Content Placeholder 5">
            <a:extLst>
              <a:ext uri="{FF2B5EF4-FFF2-40B4-BE49-F238E27FC236}">
                <a16:creationId xmlns:a16="http://schemas.microsoft.com/office/drawing/2014/main" id="{7EEEB854-12FA-4EB8-BC94-435F75398ECC}"/>
              </a:ext>
            </a:extLst>
          </p:cNvPr>
          <p:cNvGraphicFramePr>
            <a:graphicFrameLocks noGrp="1"/>
          </p:cNvGraphicFramePr>
          <p:nvPr>
            <p:ph idx="1"/>
            <p:extLst>
              <p:ext uri="{D42A27DB-BD31-4B8C-83A1-F6EECF244321}">
                <p14:modId xmlns:p14="http://schemas.microsoft.com/office/powerpoint/2010/main" val="14393495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2148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E2149DB-24EB-4EDB-ADD6-A50793F97722}"/>
              </a:ext>
            </a:extLst>
          </p:cNvPr>
          <p:cNvSpPr>
            <a:spLocks noGrp="1"/>
          </p:cNvSpPr>
          <p:nvPr>
            <p:ph type="title"/>
          </p:nvPr>
        </p:nvSpPr>
        <p:spPr>
          <a:xfrm>
            <a:off x="838200" y="5529884"/>
            <a:ext cx="7719381" cy="1096331"/>
          </a:xfrm>
        </p:spPr>
        <p:txBody>
          <a:bodyPr>
            <a:normAutofit/>
          </a:bodyPr>
          <a:lstStyle/>
          <a:p>
            <a:r>
              <a:rPr lang="en-US"/>
              <a:t>What’s New</a:t>
            </a:r>
          </a:p>
        </p:txBody>
      </p:sp>
      <p:sp>
        <p:nvSpPr>
          <p:cNvPr id="15" name="Freeform: Shape 14">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8" name="Content Placeholder 5">
            <a:extLst>
              <a:ext uri="{FF2B5EF4-FFF2-40B4-BE49-F238E27FC236}">
                <a16:creationId xmlns:a16="http://schemas.microsoft.com/office/drawing/2014/main" id="{7EEEB854-12FA-4EB8-BC94-435F75398ECC}"/>
              </a:ext>
            </a:extLst>
          </p:cNvPr>
          <p:cNvGraphicFramePr>
            <a:graphicFrameLocks noGrp="1"/>
          </p:cNvGraphicFramePr>
          <p:nvPr>
            <p:ph idx="1"/>
            <p:extLst>
              <p:ext uri="{D42A27DB-BD31-4B8C-83A1-F6EECF244321}">
                <p14:modId xmlns:p14="http://schemas.microsoft.com/office/powerpoint/2010/main" val="1203872126"/>
              </p:ext>
            </p:extLst>
          </p:nvPr>
        </p:nvGraphicFramePr>
        <p:xfrm>
          <a:off x="838200" y="643467"/>
          <a:ext cx="10515600" cy="4080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08812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1F27A7-4975-4A78-B504-5896DCE523A1}"/>
              </a:ext>
            </a:extLst>
          </p:cNvPr>
          <p:cNvSpPr/>
          <p:nvPr/>
        </p:nvSpPr>
        <p:spPr>
          <a:xfrm>
            <a:off x="5978769" y="0"/>
            <a:ext cx="6213231"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itle 3">
            <a:extLst>
              <a:ext uri="{FF2B5EF4-FFF2-40B4-BE49-F238E27FC236}">
                <a16:creationId xmlns:a16="http://schemas.microsoft.com/office/drawing/2014/main" id="{A831F126-6B54-4762-8E67-1BE16302EDF2}"/>
              </a:ext>
            </a:extLst>
          </p:cNvPr>
          <p:cNvSpPr txBox="1">
            <a:spLocks/>
          </p:cNvSpPr>
          <p:nvPr/>
        </p:nvSpPr>
        <p:spPr>
          <a:xfrm>
            <a:off x="585958" y="3071137"/>
            <a:ext cx="5097597" cy="997196"/>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ts val="1200"/>
              </a:spcBef>
              <a:spcAft>
                <a:spcPts val="1200"/>
              </a:spcAft>
              <a:buClrTx/>
              <a:buSzTx/>
              <a:buFontTx/>
              <a:buNone/>
              <a:tabLst/>
              <a:defRPr/>
            </a:pPr>
            <a:r>
              <a:rPr kumimoji="0" lang="en-US" sz="3600" b="0" i="0" u="none" strike="noStrike" kern="1200" cap="none" spc="-50" normalizeH="0" baseline="0" noProof="0" dirty="0">
                <a:ln w="3175">
                  <a:noFill/>
                </a:ln>
                <a:gradFill>
                  <a:gsLst>
                    <a:gs pos="1250">
                      <a:prstClr val="white"/>
                    </a:gs>
                    <a:gs pos="100000">
                      <a:prstClr val="white"/>
                    </a:gs>
                  </a:gsLst>
                  <a:lin ang="5400000" scaled="0"/>
                </a:gradFill>
                <a:effectLst/>
                <a:uLnTx/>
                <a:uFillTx/>
                <a:latin typeface="Calibri Light" panose="020F0302020204030204"/>
                <a:ea typeface="+mn-ea"/>
                <a:cs typeface="Segoe UI" pitchFamily="34" charset="0"/>
              </a:rPr>
              <a:t>Technical Steering Group + Corporate Sponsors</a:t>
            </a:r>
          </a:p>
        </p:txBody>
      </p:sp>
      <p:pic>
        <p:nvPicPr>
          <p:cNvPr id="4" name="Picture 3">
            <a:extLst>
              <a:ext uri="{FF2B5EF4-FFF2-40B4-BE49-F238E27FC236}">
                <a16:creationId xmlns:a16="http://schemas.microsoft.com/office/drawing/2014/main" id="{38D40805-CE47-4E49-84D9-90DA26ABC52F}"/>
              </a:ext>
            </a:extLst>
          </p:cNvPr>
          <p:cNvPicPr>
            <a:picLocks noChangeAspect="1"/>
          </p:cNvPicPr>
          <p:nvPr/>
        </p:nvPicPr>
        <p:blipFill>
          <a:blip r:embed="rId3"/>
          <a:stretch>
            <a:fillRect/>
          </a:stretch>
        </p:blipFill>
        <p:spPr>
          <a:xfrm>
            <a:off x="134312" y="81118"/>
            <a:ext cx="1416818" cy="1416818"/>
          </a:xfrm>
          <a:prstGeom prst="rect">
            <a:avLst/>
          </a:prstGeom>
        </p:spPr>
      </p:pic>
      <p:pic>
        <p:nvPicPr>
          <p:cNvPr id="8" name="Picture 7">
            <a:extLst>
              <a:ext uri="{FF2B5EF4-FFF2-40B4-BE49-F238E27FC236}">
                <a16:creationId xmlns:a16="http://schemas.microsoft.com/office/drawing/2014/main" id="{DF2D4151-63F7-42CE-ABE5-1C701671D12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278306" y="5394537"/>
            <a:ext cx="1160876" cy="956501"/>
          </a:xfrm>
          <a:prstGeom prst="rect">
            <a:avLst/>
          </a:prstGeom>
        </p:spPr>
      </p:pic>
      <p:pic>
        <p:nvPicPr>
          <p:cNvPr id="9" name="Picture 8">
            <a:extLst>
              <a:ext uri="{FF2B5EF4-FFF2-40B4-BE49-F238E27FC236}">
                <a16:creationId xmlns:a16="http://schemas.microsoft.com/office/drawing/2014/main" id="{B71A1535-62BA-4E08-B58F-3D84F666213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560473" y="2881594"/>
            <a:ext cx="2644811" cy="805180"/>
          </a:xfrm>
          <a:prstGeom prst="rect">
            <a:avLst/>
          </a:prstGeom>
        </p:spPr>
      </p:pic>
      <p:pic>
        <p:nvPicPr>
          <p:cNvPr id="10" name="Picture 2" descr="Image result for samsung logo">
            <a:extLst>
              <a:ext uri="{FF2B5EF4-FFF2-40B4-BE49-F238E27FC236}">
                <a16:creationId xmlns:a16="http://schemas.microsoft.com/office/drawing/2014/main" id="{13FCBE1E-A205-4CF0-A85E-9D87FC0DCC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5466" y="4349461"/>
            <a:ext cx="2498890" cy="3965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google logo">
            <a:extLst>
              <a:ext uri="{FF2B5EF4-FFF2-40B4-BE49-F238E27FC236}">
                <a16:creationId xmlns:a16="http://schemas.microsoft.com/office/drawing/2014/main" id="{EC0F0986-0159-4203-99E1-6B3D6E91B4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22696" y="4233886"/>
            <a:ext cx="2048112" cy="7717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mage result for unity logo">
            <a:extLst>
              <a:ext uri="{FF2B5EF4-FFF2-40B4-BE49-F238E27FC236}">
                <a16:creationId xmlns:a16="http://schemas.microsoft.com/office/drawing/2014/main" id="{63F9B598-4E30-405A-9DC3-F8C367ED68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8666" y="5504219"/>
            <a:ext cx="2056718" cy="7371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C7BEC8A-B2E9-4F30-8C55-C8C9D27E4647}"/>
              </a:ext>
            </a:extLst>
          </p:cNvPr>
          <p:cNvPicPr>
            <a:picLocks noChangeAspect="1"/>
          </p:cNvPicPr>
          <p:nvPr/>
        </p:nvPicPr>
        <p:blipFill>
          <a:blip r:embed="rId9"/>
          <a:stretch>
            <a:fillRect/>
          </a:stretch>
        </p:blipFill>
        <p:spPr>
          <a:xfrm>
            <a:off x="9174356" y="2554667"/>
            <a:ext cx="3256940" cy="1459033"/>
          </a:xfrm>
          <a:prstGeom prst="rect">
            <a:avLst/>
          </a:prstGeom>
        </p:spPr>
      </p:pic>
      <p:pic>
        <p:nvPicPr>
          <p:cNvPr id="6" name="Picture 5">
            <a:extLst>
              <a:ext uri="{FF2B5EF4-FFF2-40B4-BE49-F238E27FC236}">
                <a16:creationId xmlns:a16="http://schemas.microsoft.com/office/drawing/2014/main" id="{952D5977-CEC0-4CC6-9775-DFE4AC37E029}"/>
              </a:ext>
            </a:extLst>
          </p:cNvPr>
          <p:cNvPicPr>
            <a:picLocks noChangeAspect="1"/>
          </p:cNvPicPr>
          <p:nvPr/>
        </p:nvPicPr>
        <p:blipFill>
          <a:blip r:embed="rId10"/>
          <a:stretch>
            <a:fillRect/>
          </a:stretch>
        </p:blipFill>
        <p:spPr>
          <a:xfrm>
            <a:off x="7686472" y="233155"/>
            <a:ext cx="2797823" cy="766982"/>
          </a:xfrm>
          <a:prstGeom prst="rect">
            <a:avLst/>
          </a:prstGeom>
        </p:spPr>
      </p:pic>
      <p:pic>
        <p:nvPicPr>
          <p:cNvPr id="19" name="Picture 18">
            <a:extLst>
              <a:ext uri="{FF2B5EF4-FFF2-40B4-BE49-F238E27FC236}">
                <a16:creationId xmlns:a16="http://schemas.microsoft.com/office/drawing/2014/main" id="{62A4F8A9-4A94-4BEA-B442-7AC50A5D967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47784" y="1082081"/>
            <a:ext cx="2857500" cy="1428750"/>
          </a:xfrm>
          <a:prstGeom prst="rect">
            <a:avLst/>
          </a:prstGeom>
        </p:spPr>
      </p:pic>
      <p:pic>
        <p:nvPicPr>
          <p:cNvPr id="7" name="Picture 6">
            <a:extLst>
              <a:ext uri="{FF2B5EF4-FFF2-40B4-BE49-F238E27FC236}">
                <a16:creationId xmlns:a16="http://schemas.microsoft.com/office/drawing/2014/main" id="{56DF136C-F686-40C4-B3F9-A00AB9391D0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00498" y="1314276"/>
            <a:ext cx="2685621" cy="1428750"/>
          </a:xfrm>
          <a:prstGeom prst="rect">
            <a:avLst/>
          </a:prstGeom>
        </p:spPr>
      </p:pic>
    </p:spTree>
    <p:extLst>
      <p:ext uri="{BB962C8B-B14F-4D97-AF65-F5344CB8AC3E}">
        <p14:creationId xmlns:p14="http://schemas.microsoft.com/office/powerpoint/2010/main" val="263228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4F1FDF78-8B2F-494A-9B18-1A2BC9E4C2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085" y="85700"/>
            <a:ext cx="10953830" cy="6686599"/>
          </a:xfrm>
          <a:prstGeom prst="rect">
            <a:avLst/>
          </a:prstGeom>
        </p:spPr>
      </p:pic>
    </p:spTree>
    <p:extLst>
      <p:ext uri="{BB962C8B-B14F-4D97-AF65-F5344CB8AC3E}">
        <p14:creationId xmlns:p14="http://schemas.microsoft.com/office/powerpoint/2010/main" val="3546282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Arrow Connector 19">
            <a:extLst>
              <a:ext uri="{FF2B5EF4-FFF2-40B4-BE49-F238E27FC236}">
                <a16:creationId xmlns:a16="http://schemas.microsoft.com/office/drawing/2014/main" id="{91601B72-465B-44F0-8D16-C069E4D1114C}"/>
              </a:ext>
            </a:extLst>
          </p:cNvPr>
          <p:cNvCxnSpPr>
            <a:cxnSpLocks/>
          </p:cNvCxnSpPr>
          <p:nvPr/>
        </p:nvCxnSpPr>
        <p:spPr>
          <a:xfrm flipV="1">
            <a:off x="489098" y="2168117"/>
            <a:ext cx="11398102" cy="925"/>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2" name="Oval 21">
            <a:extLst>
              <a:ext uri="{FF2B5EF4-FFF2-40B4-BE49-F238E27FC236}">
                <a16:creationId xmlns:a16="http://schemas.microsoft.com/office/drawing/2014/main" id="{18ECB737-1804-4C39-BFE9-20889E110C03}"/>
              </a:ext>
            </a:extLst>
          </p:cNvPr>
          <p:cNvSpPr/>
          <p:nvPr/>
        </p:nvSpPr>
        <p:spPr>
          <a:xfrm>
            <a:off x="1359862" y="1949988"/>
            <a:ext cx="423097" cy="438108"/>
          </a:xfrm>
          <a:prstGeom prst="ellipse">
            <a:avLst/>
          </a:prstGeom>
          <a:solidFill>
            <a:schemeClr val="tx2"/>
          </a:solidFill>
        </p:spPr>
        <p:style>
          <a:lnRef idx="3">
            <a:schemeClr val="lt1"/>
          </a:lnRef>
          <a:fillRef idx="1">
            <a:schemeClr val="accent2"/>
          </a:fillRef>
          <a:effectRef idx="1">
            <a:schemeClr val="accent2"/>
          </a:effectRef>
          <a:fontRef idx="minor">
            <a:schemeClr val="lt1"/>
          </a:fontRef>
        </p:style>
      </p:sp>
      <p:sp>
        <p:nvSpPr>
          <p:cNvPr id="23" name="Oval 22">
            <a:extLst>
              <a:ext uri="{FF2B5EF4-FFF2-40B4-BE49-F238E27FC236}">
                <a16:creationId xmlns:a16="http://schemas.microsoft.com/office/drawing/2014/main" id="{2DD62171-F79B-47AE-9822-7252CDC88172}"/>
              </a:ext>
            </a:extLst>
          </p:cNvPr>
          <p:cNvSpPr/>
          <p:nvPr/>
        </p:nvSpPr>
        <p:spPr>
          <a:xfrm>
            <a:off x="2944793" y="1956391"/>
            <a:ext cx="423097" cy="438108"/>
          </a:xfrm>
          <a:prstGeom prst="ellipse">
            <a:avLst/>
          </a:prstGeom>
          <a:solidFill>
            <a:schemeClr val="tx2"/>
          </a:solidFill>
        </p:spPr>
        <p:style>
          <a:lnRef idx="3">
            <a:schemeClr val="lt1"/>
          </a:lnRef>
          <a:fillRef idx="1">
            <a:schemeClr val="accent2"/>
          </a:fillRef>
          <a:effectRef idx="1">
            <a:schemeClr val="accent2"/>
          </a:effectRef>
          <a:fontRef idx="minor">
            <a:schemeClr val="lt1"/>
          </a:fontRef>
        </p:style>
      </p:sp>
      <p:pic>
        <p:nvPicPr>
          <p:cNvPr id="11" name="Picture 10">
            <a:extLst>
              <a:ext uri="{FF2B5EF4-FFF2-40B4-BE49-F238E27FC236}">
                <a16:creationId xmlns:a16="http://schemas.microsoft.com/office/drawing/2014/main" id="{B2AB1A76-79DF-4785-9519-5964F8E18851}"/>
              </a:ext>
            </a:extLst>
          </p:cNvPr>
          <p:cNvPicPr>
            <a:picLocks noChangeAspect="1"/>
          </p:cNvPicPr>
          <p:nvPr/>
        </p:nvPicPr>
        <p:blipFill>
          <a:blip r:embed="rId3"/>
          <a:stretch>
            <a:fillRect/>
          </a:stretch>
        </p:blipFill>
        <p:spPr>
          <a:xfrm>
            <a:off x="4741272" y="1788733"/>
            <a:ext cx="832395" cy="794689"/>
          </a:xfrm>
          <a:prstGeom prst="rect">
            <a:avLst/>
          </a:prstGeom>
        </p:spPr>
      </p:pic>
      <p:sp>
        <p:nvSpPr>
          <p:cNvPr id="24" name="Oval 23">
            <a:extLst>
              <a:ext uri="{FF2B5EF4-FFF2-40B4-BE49-F238E27FC236}">
                <a16:creationId xmlns:a16="http://schemas.microsoft.com/office/drawing/2014/main" id="{7B7D7169-DADC-4577-8093-97C61A3395B9}"/>
              </a:ext>
            </a:extLst>
          </p:cNvPr>
          <p:cNvSpPr/>
          <p:nvPr/>
        </p:nvSpPr>
        <p:spPr>
          <a:xfrm>
            <a:off x="5968387" y="1956391"/>
            <a:ext cx="423097" cy="438108"/>
          </a:xfrm>
          <a:prstGeom prst="ellipse">
            <a:avLst/>
          </a:prstGeom>
          <a:solidFill>
            <a:schemeClr val="tx2"/>
          </a:solidFill>
        </p:spPr>
        <p:style>
          <a:lnRef idx="3">
            <a:schemeClr val="lt1"/>
          </a:lnRef>
          <a:fillRef idx="1">
            <a:schemeClr val="accent2"/>
          </a:fillRef>
          <a:effectRef idx="1">
            <a:schemeClr val="accent2"/>
          </a:effectRef>
          <a:fontRef idx="minor">
            <a:schemeClr val="lt1"/>
          </a:fontRef>
        </p:style>
      </p:sp>
      <p:sp>
        <p:nvSpPr>
          <p:cNvPr id="25" name="Oval 24">
            <a:extLst>
              <a:ext uri="{FF2B5EF4-FFF2-40B4-BE49-F238E27FC236}">
                <a16:creationId xmlns:a16="http://schemas.microsoft.com/office/drawing/2014/main" id="{6382F7EC-7B52-40C6-8015-77A5FD3675C5}"/>
              </a:ext>
            </a:extLst>
          </p:cNvPr>
          <p:cNvSpPr/>
          <p:nvPr/>
        </p:nvSpPr>
        <p:spPr>
          <a:xfrm>
            <a:off x="8640033" y="1956391"/>
            <a:ext cx="423097" cy="438108"/>
          </a:xfrm>
          <a:prstGeom prst="ellipse">
            <a:avLst/>
          </a:prstGeom>
          <a:solidFill>
            <a:schemeClr val="tx2"/>
          </a:solidFill>
        </p:spPr>
        <p:style>
          <a:lnRef idx="3">
            <a:schemeClr val="lt1"/>
          </a:lnRef>
          <a:fillRef idx="1">
            <a:schemeClr val="accent2"/>
          </a:fillRef>
          <a:effectRef idx="1">
            <a:schemeClr val="accent2"/>
          </a:effectRef>
          <a:fontRef idx="minor">
            <a:schemeClr val="lt1"/>
          </a:fontRef>
        </p:style>
      </p:sp>
      <p:grpSp>
        <p:nvGrpSpPr>
          <p:cNvPr id="4" name="Group 3">
            <a:extLst>
              <a:ext uri="{FF2B5EF4-FFF2-40B4-BE49-F238E27FC236}">
                <a16:creationId xmlns:a16="http://schemas.microsoft.com/office/drawing/2014/main" id="{B4FBE9EE-B643-4E63-AEA7-53851E6E6B26}"/>
              </a:ext>
            </a:extLst>
          </p:cNvPr>
          <p:cNvGrpSpPr/>
          <p:nvPr/>
        </p:nvGrpSpPr>
        <p:grpSpPr>
          <a:xfrm>
            <a:off x="10605263" y="1757102"/>
            <a:ext cx="868793" cy="794689"/>
            <a:chOff x="8570902" y="4107252"/>
            <a:chExt cx="868793" cy="794689"/>
          </a:xfrm>
        </p:grpSpPr>
        <p:sp>
          <p:nvSpPr>
            <p:cNvPr id="12" name="Oval 11">
              <a:extLst>
                <a:ext uri="{FF2B5EF4-FFF2-40B4-BE49-F238E27FC236}">
                  <a16:creationId xmlns:a16="http://schemas.microsoft.com/office/drawing/2014/main" id="{3D12C5B5-825E-4D77-B35A-76E9A4C8C08E}"/>
                </a:ext>
              </a:extLst>
            </p:cNvPr>
            <p:cNvSpPr/>
            <p:nvPr/>
          </p:nvSpPr>
          <p:spPr>
            <a:xfrm>
              <a:off x="8615365" y="4107252"/>
              <a:ext cx="779869" cy="794689"/>
            </a:xfrm>
            <a:prstGeom prst="ellipse">
              <a:avLst/>
            </a:prstGeom>
            <a:solidFill>
              <a:srgbClr val="7030A0"/>
            </a:solidFill>
          </p:spPr>
          <p:style>
            <a:lnRef idx="3">
              <a:schemeClr val="lt1"/>
            </a:lnRef>
            <a:fillRef idx="1">
              <a:schemeClr val="accent6"/>
            </a:fillRef>
            <a:effectRef idx="1">
              <a:schemeClr val="accent6"/>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3" name="TextBox 2">
              <a:extLst>
                <a:ext uri="{FF2B5EF4-FFF2-40B4-BE49-F238E27FC236}">
                  <a16:creationId xmlns:a16="http://schemas.microsoft.com/office/drawing/2014/main" id="{E89949B5-AB8E-491C-81B7-D922A1FCCAFE}"/>
                </a:ext>
              </a:extLst>
            </p:cNvPr>
            <p:cNvSpPr txBox="1"/>
            <p:nvPr/>
          </p:nvSpPr>
          <p:spPr>
            <a:xfrm>
              <a:off x="8570902" y="4257180"/>
              <a:ext cx="868793" cy="5447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.NET</a:t>
              </a:r>
            </a:p>
          </p:txBody>
        </p:sp>
      </p:grpSp>
      <p:sp>
        <p:nvSpPr>
          <p:cNvPr id="26" name="TextBox 25">
            <a:extLst>
              <a:ext uri="{FF2B5EF4-FFF2-40B4-BE49-F238E27FC236}">
                <a16:creationId xmlns:a16="http://schemas.microsoft.com/office/drawing/2014/main" id="{4DA1DD16-C252-4274-BA9E-5B02883CF043}"/>
              </a:ext>
            </a:extLst>
          </p:cNvPr>
          <p:cNvSpPr txBox="1"/>
          <p:nvPr/>
        </p:nvSpPr>
        <p:spPr>
          <a:xfrm>
            <a:off x="160816" y="3128208"/>
            <a:ext cx="1478812" cy="809604"/>
          </a:xfrm>
          <a:prstGeom prst="rect">
            <a:avLst/>
          </a:prstGeom>
          <a:noFill/>
        </p:spPr>
        <p:txBody>
          <a:bodyPr wrap="square" lIns="179161" tIns="143331" rIns="89606" bIns="143331" rtlCol="0" anchor="t">
            <a:spAutoFit/>
          </a:bodyPr>
          <a:lstStyle/>
          <a:p>
            <a:pPr marL="0" marR="0" lvl="0" indent="0" algn="ctr" defTabSz="895601" rtl="0" eaLnBrk="1" fontAlgn="auto" latinLnBrk="0" hangingPunct="1">
              <a:lnSpc>
                <a:spcPct val="90000"/>
              </a:lnSpc>
              <a:spcBef>
                <a:spcPts val="0"/>
              </a:spcBef>
              <a:spcAft>
                <a:spcPts val="588"/>
              </a:spcAft>
              <a:buClrTx/>
              <a:buSzTx/>
              <a:buFontTx/>
              <a:buNone/>
              <a:tabLst/>
              <a:defRPr/>
            </a:pPr>
            <a:r>
              <a:rPr kumimoji="0" lang="en-US" sz="1600" b="1" i="0" u="none" strike="noStrike" kern="120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rPr>
              <a:t>2001</a:t>
            </a:r>
          </a:p>
          <a:p>
            <a:pPr marL="0" marR="0" lvl="0" indent="0" algn="ctr" defTabSz="913950" rtl="0" eaLnBrk="1" fontAlgn="auto" latinLnBrk="0" hangingPunct="1">
              <a:lnSpc>
                <a:spcPct val="90000"/>
              </a:lnSpc>
              <a:spcBef>
                <a:spcPts val="0"/>
              </a:spcBef>
              <a:spcAft>
                <a:spcPts val="575"/>
              </a:spcAft>
              <a:buClrTx/>
              <a:buSzTx/>
              <a:buFontTx/>
              <a:buNone/>
              <a:tabLst/>
              <a:defRPr/>
            </a:pPr>
            <a:r>
              <a:rPr kumimoji="0" lang="en-US" sz="1600" b="0" i="0" u="none" strike="noStrike" kern="120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rPr>
              <a:t>ECMA 335</a:t>
            </a:r>
          </a:p>
        </p:txBody>
      </p:sp>
      <p:cxnSp>
        <p:nvCxnSpPr>
          <p:cNvPr id="28" name="Straight Connector 27">
            <a:extLst>
              <a:ext uri="{FF2B5EF4-FFF2-40B4-BE49-F238E27FC236}">
                <a16:creationId xmlns:a16="http://schemas.microsoft.com/office/drawing/2014/main" id="{D744A6AD-C2DE-4C12-A8A8-B56A26A5ED7D}"/>
              </a:ext>
            </a:extLst>
          </p:cNvPr>
          <p:cNvCxnSpPr>
            <a:stCxn id="19" idx="4"/>
            <a:endCxn id="26" idx="0"/>
          </p:cNvCxnSpPr>
          <p:nvPr/>
        </p:nvCxnSpPr>
        <p:spPr>
          <a:xfrm flipH="1">
            <a:off x="900222" y="2388096"/>
            <a:ext cx="1" cy="740112"/>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7A58F6C-F699-49B2-8B2B-7F6D91FA7DDC}"/>
              </a:ext>
            </a:extLst>
          </p:cNvPr>
          <p:cNvSpPr txBox="1"/>
          <p:nvPr/>
        </p:nvSpPr>
        <p:spPr>
          <a:xfrm>
            <a:off x="552569" y="4316982"/>
            <a:ext cx="2037681" cy="1474401"/>
          </a:xfrm>
          <a:prstGeom prst="rect">
            <a:avLst/>
          </a:prstGeom>
          <a:noFill/>
        </p:spPr>
        <p:txBody>
          <a:bodyPr wrap="square" lIns="179161" tIns="143331" rIns="89606" bIns="143331" rtlCol="0" anchor="t">
            <a:spAutoFit/>
          </a:bodyPr>
          <a:lstStyle/>
          <a:p>
            <a:pPr marL="0" marR="0" lvl="0" indent="0" algn="ctr" defTabSz="895601" rtl="0" eaLnBrk="1" fontAlgn="auto" latinLnBrk="0" hangingPunct="1">
              <a:lnSpc>
                <a:spcPct val="90000"/>
              </a:lnSpc>
              <a:spcBef>
                <a:spcPts val="0"/>
              </a:spcBef>
              <a:spcAft>
                <a:spcPts val="588"/>
              </a:spcAft>
              <a:buClrTx/>
              <a:buSzTx/>
              <a:buFontTx/>
              <a:buNone/>
              <a:tabLst/>
              <a:defRPr/>
            </a:pPr>
            <a:r>
              <a:rPr kumimoji="0" lang="en-US" sz="1600" b="1" i="0" u="none" strike="noStrike" kern="120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rPr>
              <a:t>2002</a:t>
            </a:r>
          </a:p>
          <a:p>
            <a:pPr marL="0" marR="0" lvl="0" indent="0" algn="ctr" defTabSz="913950" rtl="0" eaLnBrk="1" fontAlgn="auto" latinLnBrk="0" hangingPunct="1">
              <a:lnSpc>
                <a:spcPct val="90000"/>
              </a:lnSpc>
              <a:spcBef>
                <a:spcPts val="0"/>
              </a:spcBef>
              <a:spcAft>
                <a:spcPts val="575"/>
              </a:spcAft>
              <a:buClrTx/>
              <a:buSzTx/>
              <a:buFontTx/>
              <a:buNone/>
              <a:tabLst/>
              <a:defRPr/>
            </a:pPr>
            <a:r>
              <a:rPr kumimoji="0" lang="en-US" sz="1600" b="0" i="0" u="none" strike="noStrike" kern="120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rPr>
              <a:t>NET 1.0 for Windows released. Mono project begins</a:t>
            </a:r>
          </a:p>
        </p:txBody>
      </p:sp>
      <p:cxnSp>
        <p:nvCxnSpPr>
          <p:cNvPr id="32" name="Straight Connector 31">
            <a:extLst>
              <a:ext uri="{FF2B5EF4-FFF2-40B4-BE49-F238E27FC236}">
                <a16:creationId xmlns:a16="http://schemas.microsoft.com/office/drawing/2014/main" id="{407786BC-F7D2-4FB4-807A-5CDC998104B9}"/>
              </a:ext>
            </a:extLst>
          </p:cNvPr>
          <p:cNvCxnSpPr>
            <a:stCxn id="22" idx="4"/>
            <a:endCxn id="30" idx="0"/>
          </p:cNvCxnSpPr>
          <p:nvPr/>
        </p:nvCxnSpPr>
        <p:spPr>
          <a:xfrm flipH="1">
            <a:off x="1571410" y="2388096"/>
            <a:ext cx="1" cy="1928886"/>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18EAFA9-E8B3-490C-9526-6CD68992D369}"/>
              </a:ext>
            </a:extLst>
          </p:cNvPr>
          <p:cNvGrpSpPr/>
          <p:nvPr/>
        </p:nvGrpSpPr>
        <p:grpSpPr>
          <a:xfrm>
            <a:off x="7262709" y="1788733"/>
            <a:ext cx="779869" cy="794690"/>
            <a:chOff x="6269195" y="1881751"/>
            <a:chExt cx="670912" cy="670912"/>
          </a:xfrm>
          <a:solidFill>
            <a:schemeClr val="tx2"/>
          </a:solidFill>
        </p:grpSpPr>
        <p:sp>
          <p:nvSpPr>
            <p:cNvPr id="14" name="Oval 13">
              <a:extLst>
                <a:ext uri="{FF2B5EF4-FFF2-40B4-BE49-F238E27FC236}">
                  <a16:creationId xmlns:a16="http://schemas.microsoft.com/office/drawing/2014/main" id="{1D84704B-6951-41A7-A82E-20E8AE73B860}"/>
                </a:ext>
              </a:extLst>
            </p:cNvPr>
            <p:cNvSpPr/>
            <p:nvPr/>
          </p:nvSpPr>
          <p:spPr>
            <a:xfrm>
              <a:off x="6269195" y="1881751"/>
              <a:ext cx="670912" cy="670912"/>
            </a:xfrm>
            <a:prstGeom prst="ellipse">
              <a:avLst/>
            </a:prstGeom>
            <a:grpFill/>
          </p:spPr>
          <p:style>
            <a:lnRef idx="3">
              <a:schemeClr val="lt1"/>
            </a:lnRef>
            <a:fillRef idx="1">
              <a:schemeClr val="accent2"/>
            </a:fillRef>
            <a:effectRef idx="1">
              <a:schemeClr val="accent2"/>
            </a:effectRef>
            <a:fontRef idx="minor">
              <a:schemeClr val="lt1"/>
            </a:fontRef>
          </p:style>
        </p:sp>
        <p:pic>
          <p:nvPicPr>
            <p:cNvPr id="17" name="Picture 16">
              <a:extLst>
                <a:ext uri="{FF2B5EF4-FFF2-40B4-BE49-F238E27FC236}">
                  <a16:creationId xmlns:a16="http://schemas.microsoft.com/office/drawing/2014/main" id="{61658544-51AF-48C4-85CB-8B7EF4040BEE}"/>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6422195" y="1996378"/>
              <a:ext cx="405428" cy="483812"/>
            </a:xfrm>
            <a:prstGeom prst="rect">
              <a:avLst/>
            </a:prstGeom>
            <a:grpFill/>
          </p:spPr>
        </p:pic>
      </p:grpSp>
      <p:sp>
        <p:nvSpPr>
          <p:cNvPr id="33" name="TextBox 32">
            <a:extLst>
              <a:ext uri="{FF2B5EF4-FFF2-40B4-BE49-F238E27FC236}">
                <a16:creationId xmlns:a16="http://schemas.microsoft.com/office/drawing/2014/main" id="{3111A18C-F22E-40D7-8CA2-625F014BE249}"/>
              </a:ext>
            </a:extLst>
          </p:cNvPr>
          <p:cNvSpPr txBox="1"/>
          <p:nvPr/>
        </p:nvSpPr>
        <p:spPr>
          <a:xfrm>
            <a:off x="2226369" y="3128208"/>
            <a:ext cx="1863342" cy="1252802"/>
          </a:xfrm>
          <a:prstGeom prst="rect">
            <a:avLst/>
          </a:prstGeom>
          <a:noFill/>
        </p:spPr>
        <p:txBody>
          <a:bodyPr wrap="square" lIns="179161" tIns="143331" rIns="89606" bIns="143331" rtlCol="0" anchor="t">
            <a:spAutoFit/>
          </a:bodyPr>
          <a:lstStyle/>
          <a:p>
            <a:pPr marL="0" marR="0" lvl="0" indent="0" algn="ctr" defTabSz="895601" rtl="0" eaLnBrk="1" fontAlgn="auto" latinLnBrk="0" hangingPunct="1">
              <a:lnSpc>
                <a:spcPct val="90000"/>
              </a:lnSpc>
              <a:spcBef>
                <a:spcPts val="0"/>
              </a:spcBef>
              <a:spcAft>
                <a:spcPts val="588"/>
              </a:spcAft>
              <a:buClrTx/>
              <a:buSzTx/>
              <a:buFontTx/>
              <a:buNone/>
              <a:tabLst/>
              <a:defRPr/>
            </a:pPr>
            <a:r>
              <a:rPr kumimoji="0" lang="en-US" sz="1600" b="1" i="0" u="none" strike="noStrike" kern="120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rPr>
              <a:t>2008</a:t>
            </a:r>
          </a:p>
          <a:p>
            <a:pPr marL="0" marR="0" lvl="0" indent="0" algn="ctr" defTabSz="913950" rtl="0" eaLnBrk="1" fontAlgn="auto" latinLnBrk="0" hangingPunct="1">
              <a:lnSpc>
                <a:spcPct val="90000"/>
              </a:lnSpc>
              <a:spcBef>
                <a:spcPts val="0"/>
              </a:spcBef>
              <a:spcAft>
                <a:spcPts val="575"/>
              </a:spcAft>
              <a:buClrTx/>
              <a:buSzTx/>
              <a:buFontTx/>
              <a:buNone/>
              <a:tabLst/>
              <a:defRPr/>
            </a:pPr>
            <a:r>
              <a:rPr kumimoji="0" lang="en-US" sz="1600" b="0" i="0" u="none" strike="noStrike" kern="120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rPr>
              <a:t>ASP.NET MVC (web platform) open source</a:t>
            </a:r>
          </a:p>
        </p:txBody>
      </p:sp>
      <p:cxnSp>
        <p:nvCxnSpPr>
          <p:cNvPr id="35" name="Straight Connector 34">
            <a:extLst>
              <a:ext uri="{FF2B5EF4-FFF2-40B4-BE49-F238E27FC236}">
                <a16:creationId xmlns:a16="http://schemas.microsoft.com/office/drawing/2014/main" id="{118F4DE6-59B9-4E47-B863-820BBE9EF26A}"/>
              </a:ext>
            </a:extLst>
          </p:cNvPr>
          <p:cNvCxnSpPr>
            <a:cxnSpLocks/>
            <a:stCxn id="23" idx="4"/>
            <a:endCxn id="33" idx="0"/>
          </p:cNvCxnSpPr>
          <p:nvPr/>
        </p:nvCxnSpPr>
        <p:spPr>
          <a:xfrm>
            <a:off x="3156342" y="2394499"/>
            <a:ext cx="1698" cy="733709"/>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0318BE7-9FBC-4299-86E5-3ECF68990869}"/>
              </a:ext>
            </a:extLst>
          </p:cNvPr>
          <p:cNvSpPr txBox="1"/>
          <p:nvPr/>
        </p:nvSpPr>
        <p:spPr>
          <a:xfrm>
            <a:off x="4144618" y="3093562"/>
            <a:ext cx="2035982" cy="2071488"/>
          </a:xfrm>
          <a:prstGeom prst="rect">
            <a:avLst/>
          </a:prstGeom>
          <a:noFill/>
        </p:spPr>
        <p:txBody>
          <a:bodyPr wrap="square" lIns="179161" tIns="143331" rIns="89606" bIns="143331" rtlCol="0" anchor="t">
            <a:spAutoFit/>
          </a:bodyPr>
          <a:lstStyle/>
          <a:p>
            <a:pPr marL="0" marR="0" lvl="0" indent="0" algn="ctr" defTabSz="895601" rtl="0" eaLnBrk="1" fontAlgn="auto" latinLnBrk="0" hangingPunct="1">
              <a:lnSpc>
                <a:spcPct val="90000"/>
              </a:lnSpc>
              <a:spcBef>
                <a:spcPts val="0"/>
              </a:spcBef>
              <a:spcAft>
                <a:spcPts val="588"/>
              </a:spcAft>
              <a:buClrTx/>
              <a:buSzTx/>
              <a:buFontTx/>
              <a:buNone/>
              <a:tabLst/>
              <a:defRPr/>
            </a:pPr>
            <a:r>
              <a:rPr kumimoji="0" lang="en-US" sz="1600" b="1" i="0" u="none" strike="noStrike" kern="120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rPr>
              <a:t>April 2014</a:t>
            </a:r>
          </a:p>
          <a:p>
            <a:pPr marL="0" marR="0" lvl="0" indent="0" algn="ctr" defTabSz="895601" rtl="0" eaLnBrk="1" fontAlgn="auto" latinLnBrk="0" hangingPunct="1">
              <a:lnSpc>
                <a:spcPct val="90000"/>
              </a:lnSpc>
              <a:spcBef>
                <a:spcPts val="0"/>
              </a:spcBef>
              <a:spcAft>
                <a:spcPts val="588"/>
              </a:spcAft>
              <a:buClrTx/>
              <a:buSzTx/>
              <a:buFontTx/>
              <a:buNone/>
              <a:tabLst/>
              <a:defRPr/>
            </a:pPr>
            <a:r>
              <a:rPr kumimoji="0" lang="en-US" sz="1600" b="0" i="0" u="none" strike="noStrike" kern="120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rPr>
              <a:t>.NET Compiler Platform (“Roslyn”) open source</a:t>
            </a:r>
          </a:p>
          <a:p>
            <a:pPr marL="0" marR="0" lvl="0" indent="0" algn="ctr" defTabSz="895601" rtl="0" eaLnBrk="1" fontAlgn="auto" latinLnBrk="0" hangingPunct="1">
              <a:lnSpc>
                <a:spcPct val="90000"/>
              </a:lnSpc>
              <a:spcBef>
                <a:spcPts val="0"/>
              </a:spcBef>
              <a:spcAft>
                <a:spcPts val="588"/>
              </a:spcAft>
              <a:buClrTx/>
              <a:buSzTx/>
              <a:buFontTx/>
              <a:buNone/>
              <a:tabLst/>
              <a:defRPr/>
            </a:pPr>
            <a:r>
              <a:rPr kumimoji="0" lang="en-US" sz="1600" b="0" i="0" u="none" strike="noStrike" kern="120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rPr>
              <a:t>.NET Foundation founded</a:t>
            </a:r>
          </a:p>
          <a:p>
            <a:pPr marL="0" marR="0" lvl="0" indent="0" algn="ctr" defTabSz="895601" rtl="0" eaLnBrk="1" fontAlgn="auto" latinLnBrk="0" hangingPunct="1">
              <a:lnSpc>
                <a:spcPct val="90000"/>
              </a:lnSpc>
              <a:spcBef>
                <a:spcPts val="0"/>
              </a:spcBef>
              <a:spcAft>
                <a:spcPts val="588"/>
              </a:spcAft>
              <a:buClrTx/>
              <a:buSzTx/>
              <a:buFontTx/>
              <a:buNone/>
              <a:tabLst/>
              <a:defRPr/>
            </a:pPr>
            <a:endParaRPr kumimoji="0" lang="en-US" sz="1600" b="1" i="0" u="none" strike="noStrike" kern="120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endParaRPr>
          </a:p>
        </p:txBody>
      </p:sp>
      <p:cxnSp>
        <p:nvCxnSpPr>
          <p:cNvPr id="42" name="Straight Connector 41">
            <a:extLst>
              <a:ext uri="{FF2B5EF4-FFF2-40B4-BE49-F238E27FC236}">
                <a16:creationId xmlns:a16="http://schemas.microsoft.com/office/drawing/2014/main" id="{B9FE36BB-B495-4A6E-BB39-E671D744B0C4}"/>
              </a:ext>
            </a:extLst>
          </p:cNvPr>
          <p:cNvCxnSpPr>
            <a:stCxn id="11" idx="2"/>
            <a:endCxn id="39" idx="0"/>
          </p:cNvCxnSpPr>
          <p:nvPr/>
        </p:nvCxnSpPr>
        <p:spPr>
          <a:xfrm>
            <a:off x="5157470" y="2583422"/>
            <a:ext cx="5139" cy="51014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E4B3D479-BC14-44A9-8536-73543DB5EFF4}"/>
              </a:ext>
            </a:extLst>
          </p:cNvPr>
          <p:cNvSpPr txBox="1"/>
          <p:nvPr/>
        </p:nvSpPr>
        <p:spPr>
          <a:xfrm>
            <a:off x="5301307" y="4786512"/>
            <a:ext cx="1726811" cy="1551345"/>
          </a:xfrm>
          <a:prstGeom prst="rect">
            <a:avLst/>
          </a:prstGeom>
          <a:noFill/>
        </p:spPr>
        <p:txBody>
          <a:bodyPr wrap="square" lIns="179161" tIns="143331" rIns="89606" bIns="143331" rtlCol="0" anchor="t">
            <a:spAutoFit/>
          </a:bodyPr>
          <a:lstStyle/>
          <a:p>
            <a:pPr marL="0" marR="0" lvl="0" indent="0" algn="ctr" defTabSz="895601" rtl="0" eaLnBrk="1" fontAlgn="auto" latinLnBrk="0" hangingPunct="1">
              <a:lnSpc>
                <a:spcPct val="90000"/>
              </a:lnSpc>
              <a:spcBef>
                <a:spcPts val="0"/>
              </a:spcBef>
              <a:spcAft>
                <a:spcPts val="588"/>
              </a:spcAft>
              <a:buClrTx/>
              <a:buSzTx/>
              <a:buFontTx/>
              <a:buNone/>
              <a:tabLst/>
              <a:defRPr/>
            </a:pPr>
            <a:r>
              <a:rPr kumimoji="0" lang="en-US" sz="1600" b="1" i="0" u="none" strike="noStrike" kern="120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rPr>
              <a:t>Nov. 2014</a:t>
            </a:r>
          </a:p>
          <a:p>
            <a:pPr marL="0" marR="0" lvl="0" indent="0" algn="ctr" defTabSz="895601" rtl="0" eaLnBrk="1" fontAlgn="auto" latinLnBrk="0" hangingPunct="1">
              <a:lnSpc>
                <a:spcPct val="90000"/>
              </a:lnSpc>
              <a:spcBef>
                <a:spcPts val="0"/>
              </a:spcBef>
              <a:spcAft>
                <a:spcPts val="588"/>
              </a:spcAft>
              <a:buClrTx/>
              <a:buSzTx/>
              <a:buFontTx/>
              <a:buNone/>
              <a:tabLst/>
              <a:defRPr/>
            </a:pPr>
            <a:r>
              <a:rPr kumimoji="0" lang="en-US" sz="1600" b="0" i="0" u="none" strike="noStrike" kern="120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rPr>
              <a:t>.NET Core (cross-platform) project begins</a:t>
            </a:r>
          </a:p>
          <a:p>
            <a:pPr marL="0" marR="0" lvl="0" indent="0" algn="ctr" defTabSz="895601" rtl="0" eaLnBrk="1" fontAlgn="auto" latinLnBrk="0" hangingPunct="1">
              <a:lnSpc>
                <a:spcPct val="90000"/>
              </a:lnSpc>
              <a:spcBef>
                <a:spcPts val="0"/>
              </a:spcBef>
              <a:spcAft>
                <a:spcPts val="588"/>
              </a:spcAft>
              <a:buClrTx/>
              <a:buSzTx/>
              <a:buFontTx/>
              <a:buNone/>
              <a:tabLst/>
              <a:defRPr/>
            </a:pPr>
            <a:endParaRPr kumimoji="0" lang="en-US" sz="1600" b="1" i="0" u="none" strike="noStrike" kern="120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endParaRPr>
          </a:p>
        </p:txBody>
      </p:sp>
      <p:cxnSp>
        <p:nvCxnSpPr>
          <p:cNvPr id="45" name="Straight Connector 44">
            <a:extLst>
              <a:ext uri="{FF2B5EF4-FFF2-40B4-BE49-F238E27FC236}">
                <a16:creationId xmlns:a16="http://schemas.microsoft.com/office/drawing/2014/main" id="{150C137E-810D-4BE6-B591-3BFC138B57D7}"/>
              </a:ext>
            </a:extLst>
          </p:cNvPr>
          <p:cNvCxnSpPr>
            <a:cxnSpLocks/>
            <a:stCxn id="24" idx="4"/>
            <a:endCxn id="43" idx="0"/>
          </p:cNvCxnSpPr>
          <p:nvPr/>
        </p:nvCxnSpPr>
        <p:spPr>
          <a:xfrm flipH="1">
            <a:off x="6164713" y="2394499"/>
            <a:ext cx="15223" cy="2392013"/>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2A27274A-C240-41FC-A3E4-5E19281C1865}"/>
              </a:ext>
            </a:extLst>
          </p:cNvPr>
          <p:cNvSpPr txBox="1"/>
          <p:nvPr/>
        </p:nvSpPr>
        <p:spPr>
          <a:xfrm>
            <a:off x="6637652" y="3580886"/>
            <a:ext cx="2035982" cy="1329746"/>
          </a:xfrm>
          <a:prstGeom prst="rect">
            <a:avLst/>
          </a:prstGeom>
          <a:noFill/>
        </p:spPr>
        <p:txBody>
          <a:bodyPr wrap="square" lIns="179161" tIns="143331" rIns="89606" bIns="143331" rtlCol="0" anchor="t">
            <a:spAutoFit/>
          </a:bodyPr>
          <a:lstStyle/>
          <a:p>
            <a:pPr marL="0" marR="0" lvl="0" indent="0" algn="ctr" defTabSz="895601" rtl="0" eaLnBrk="1" fontAlgn="auto" latinLnBrk="0" hangingPunct="1">
              <a:lnSpc>
                <a:spcPct val="90000"/>
              </a:lnSpc>
              <a:spcBef>
                <a:spcPts val="0"/>
              </a:spcBef>
              <a:spcAft>
                <a:spcPts val="588"/>
              </a:spcAft>
              <a:buClrTx/>
              <a:buSzTx/>
              <a:buFontTx/>
              <a:buNone/>
              <a:tabLst/>
              <a:defRPr/>
            </a:pPr>
            <a:r>
              <a:rPr kumimoji="0" lang="en-US" sz="1600" b="1" i="0" u="none" strike="noStrike" kern="1200" cap="none" spc="0" normalizeH="0" baseline="0" noProof="0" dirty="0">
                <a:ln>
                  <a:noFill/>
                </a:ln>
                <a:solidFill>
                  <a:srgbClr val="1A1A1A"/>
                </a:solidFill>
                <a:effectLst/>
                <a:uLnTx/>
                <a:uFillTx/>
                <a:latin typeface="Segoe UI" panose="020B0502040204020203" pitchFamily="34" charset="0"/>
                <a:ea typeface="+mn-ea"/>
                <a:cs typeface="Segoe UI" panose="020B0502040204020203" pitchFamily="34" charset="0"/>
              </a:rPr>
              <a:t>2016</a:t>
            </a:r>
          </a:p>
          <a:p>
            <a:pPr marL="0" marR="0" lvl="0" indent="0" algn="ctr" defTabSz="895601" rtl="0" eaLnBrk="1" fontAlgn="auto" latinLnBrk="0" hangingPunct="1">
              <a:lnSpc>
                <a:spcPct val="90000"/>
              </a:lnSpc>
              <a:spcBef>
                <a:spcPts val="0"/>
              </a:spcBef>
              <a:spcAft>
                <a:spcPts val="588"/>
              </a:spcAft>
              <a:buClrTx/>
              <a:buSzTx/>
              <a:buFontTx/>
              <a:buNone/>
              <a:tabLst/>
              <a:defRPr/>
            </a:pPr>
            <a:r>
              <a:rPr kumimoji="0" lang="en-US" sz="1600" b="0" i="0" u="none" strike="noStrike" kern="1200" cap="none" spc="0" normalizeH="0" baseline="0" noProof="0" dirty="0">
                <a:ln>
                  <a:noFill/>
                </a:ln>
                <a:solidFill>
                  <a:srgbClr val="1A1A1A"/>
                </a:solidFill>
                <a:effectLst/>
                <a:uLnTx/>
                <a:uFillTx/>
                <a:latin typeface="Segoe UI" panose="020B0502040204020203" pitchFamily="34" charset="0"/>
                <a:ea typeface="+mn-ea"/>
                <a:cs typeface="Segoe UI" panose="020B0502040204020203" pitchFamily="34" charset="0"/>
              </a:rPr>
              <a:t>Mono project joins .NET Foundation</a:t>
            </a:r>
          </a:p>
          <a:p>
            <a:pPr marL="0" marR="0" lvl="0" indent="0" algn="ctr" defTabSz="895601" rtl="0" eaLnBrk="1" fontAlgn="auto" latinLnBrk="0" hangingPunct="1">
              <a:lnSpc>
                <a:spcPct val="90000"/>
              </a:lnSpc>
              <a:spcBef>
                <a:spcPts val="0"/>
              </a:spcBef>
              <a:spcAft>
                <a:spcPts val="588"/>
              </a:spcAft>
              <a:buClrTx/>
              <a:buSzTx/>
              <a:buFontTx/>
              <a:buNone/>
              <a:tabLst/>
              <a:defRPr/>
            </a:pPr>
            <a:endParaRPr kumimoji="0" lang="en-US" sz="1600" b="1" i="0" u="none" strike="noStrike" kern="1200" cap="none" spc="0" normalizeH="0" baseline="0" noProof="0" dirty="0">
              <a:ln>
                <a:noFill/>
              </a:ln>
              <a:solidFill>
                <a:srgbClr val="1A1A1A"/>
              </a:solidFill>
              <a:effectLst/>
              <a:uLnTx/>
              <a:uFillTx/>
              <a:latin typeface="Segoe UI" panose="020B0502040204020203" pitchFamily="34" charset="0"/>
              <a:ea typeface="+mn-ea"/>
              <a:cs typeface="Segoe UI" panose="020B0502040204020203" pitchFamily="34" charset="0"/>
            </a:endParaRPr>
          </a:p>
        </p:txBody>
      </p:sp>
      <p:cxnSp>
        <p:nvCxnSpPr>
          <p:cNvPr id="48" name="Straight Connector 47">
            <a:extLst>
              <a:ext uri="{FF2B5EF4-FFF2-40B4-BE49-F238E27FC236}">
                <a16:creationId xmlns:a16="http://schemas.microsoft.com/office/drawing/2014/main" id="{A88A0202-4992-4F62-807D-1E2CD49755AA}"/>
              </a:ext>
            </a:extLst>
          </p:cNvPr>
          <p:cNvCxnSpPr>
            <a:stCxn id="14" idx="4"/>
            <a:endCxn id="46" idx="0"/>
          </p:cNvCxnSpPr>
          <p:nvPr/>
        </p:nvCxnSpPr>
        <p:spPr>
          <a:xfrm>
            <a:off x="7652644" y="2583423"/>
            <a:ext cx="2999" cy="997463"/>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77B483AF-2DC5-4155-924B-704BB69BBC5A}"/>
              </a:ext>
            </a:extLst>
          </p:cNvPr>
          <p:cNvSpPr txBox="1"/>
          <p:nvPr/>
        </p:nvSpPr>
        <p:spPr>
          <a:xfrm>
            <a:off x="8075352" y="2628269"/>
            <a:ext cx="1552457" cy="1329746"/>
          </a:xfrm>
          <a:prstGeom prst="rect">
            <a:avLst/>
          </a:prstGeom>
          <a:noFill/>
        </p:spPr>
        <p:txBody>
          <a:bodyPr wrap="square" lIns="179161" tIns="143331" rIns="89606" bIns="143331" rtlCol="0" anchor="t">
            <a:spAutoFit/>
          </a:bodyPr>
          <a:lstStyle/>
          <a:p>
            <a:pPr marL="0" marR="0" lvl="0" indent="0" algn="ctr" defTabSz="895601" rtl="0" eaLnBrk="1" fontAlgn="auto" latinLnBrk="0" hangingPunct="1">
              <a:lnSpc>
                <a:spcPct val="90000"/>
              </a:lnSpc>
              <a:spcBef>
                <a:spcPts val="0"/>
              </a:spcBef>
              <a:spcAft>
                <a:spcPts val="588"/>
              </a:spcAft>
              <a:buClrTx/>
              <a:buSzTx/>
              <a:buFontTx/>
              <a:buNone/>
              <a:tabLst/>
              <a:defRPr/>
            </a:pPr>
            <a:r>
              <a:rPr kumimoji="0" lang="en-US" sz="1600" b="1" i="0" u="none" strike="noStrike" kern="1200" cap="none" spc="0" normalizeH="0" baseline="0" noProof="0" dirty="0">
                <a:ln>
                  <a:noFill/>
                </a:ln>
                <a:solidFill>
                  <a:srgbClr val="1A1A1A"/>
                </a:solidFill>
                <a:effectLst/>
                <a:uLnTx/>
                <a:uFillTx/>
                <a:latin typeface="Segoe UI" panose="020B0502040204020203" pitchFamily="34" charset="0"/>
                <a:ea typeface="+mn-ea"/>
                <a:cs typeface="Segoe UI" panose="020B0502040204020203" pitchFamily="34" charset="0"/>
              </a:rPr>
              <a:t>Aug. 2017</a:t>
            </a:r>
          </a:p>
          <a:p>
            <a:pPr marL="0" marR="0" lvl="0" indent="0" algn="ctr" defTabSz="895601" rtl="0" eaLnBrk="1" fontAlgn="auto" latinLnBrk="0" hangingPunct="1">
              <a:lnSpc>
                <a:spcPct val="90000"/>
              </a:lnSpc>
              <a:spcBef>
                <a:spcPts val="0"/>
              </a:spcBef>
              <a:spcAft>
                <a:spcPts val="588"/>
              </a:spcAft>
              <a:buClrTx/>
              <a:buSzTx/>
              <a:buFontTx/>
              <a:buNone/>
              <a:tabLst/>
              <a:defRPr/>
            </a:pPr>
            <a:r>
              <a:rPr kumimoji="0" lang="en-US" sz="1600" b="0" i="0" u="none" strike="noStrike" kern="1200" cap="none" spc="0" normalizeH="0" baseline="0" noProof="0" dirty="0">
                <a:ln>
                  <a:noFill/>
                </a:ln>
                <a:solidFill>
                  <a:srgbClr val="1A1A1A"/>
                </a:solidFill>
                <a:effectLst/>
                <a:uLnTx/>
                <a:uFillTx/>
                <a:latin typeface="Segoe UI" panose="020B0502040204020203" pitchFamily="34" charset="0"/>
                <a:ea typeface="+mn-ea"/>
                <a:cs typeface="Segoe UI" panose="020B0502040204020203" pitchFamily="34" charset="0"/>
              </a:rPr>
              <a:t>.NET Core 2.0 released</a:t>
            </a:r>
          </a:p>
          <a:p>
            <a:pPr marL="0" marR="0" lvl="0" indent="0" algn="ctr" defTabSz="895601" rtl="0" eaLnBrk="1" fontAlgn="auto" latinLnBrk="0" hangingPunct="1">
              <a:lnSpc>
                <a:spcPct val="90000"/>
              </a:lnSpc>
              <a:spcBef>
                <a:spcPts val="0"/>
              </a:spcBef>
              <a:spcAft>
                <a:spcPts val="588"/>
              </a:spcAft>
              <a:buClrTx/>
              <a:buSzTx/>
              <a:buFontTx/>
              <a:buNone/>
              <a:tabLst/>
              <a:defRPr/>
            </a:pPr>
            <a:endParaRPr kumimoji="0" lang="en-US" sz="1600" b="1" i="0" u="none" strike="noStrike" kern="1200" cap="none" spc="0" normalizeH="0" baseline="0" noProof="0" dirty="0">
              <a:ln>
                <a:noFill/>
              </a:ln>
              <a:solidFill>
                <a:srgbClr val="1A1A1A"/>
              </a:solidFill>
              <a:effectLst/>
              <a:uLnTx/>
              <a:uFillTx/>
              <a:latin typeface="Segoe UI" panose="020B0502040204020203" pitchFamily="34" charset="0"/>
              <a:ea typeface="+mn-ea"/>
              <a:cs typeface="Segoe UI" panose="020B0502040204020203" pitchFamily="34" charset="0"/>
            </a:endParaRPr>
          </a:p>
        </p:txBody>
      </p:sp>
      <p:cxnSp>
        <p:nvCxnSpPr>
          <p:cNvPr id="54" name="Straight Connector 53">
            <a:extLst>
              <a:ext uri="{FF2B5EF4-FFF2-40B4-BE49-F238E27FC236}">
                <a16:creationId xmlns:a16="http://schemas.microsoft.com/office/drawing/2014/main" id="{8F7D8D3E-876C-4140-9A2B-70A6C0F03F59}"/>
              </a:ext>
            </a:extLst>
          </p:cNvPr>
          <p:cNvCxnSpPr>
            <a:cxnSpLocks/>
            <a:stCxn id="25" idx="4"/>
            <a:endCxn id="52" idx="0"/>
          </p:cNvCxnSpPr>
          <p:nvPr/>
        </p:nvCxnSpPr>
        <p:spPr>
          <a:xfrm flipH="1">
            <a:off x="8851581" y="2394499"/>
            <a:ext cx="1" cy="23377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7EAA99A-96F9-47D8-BFAF-2D9B8F70E21F}"/>
              </a:ext>
            </a:extLst>
          </p:cNvPr>
          <p:cNvCxnSpPr>
            <a:cxnSpLocks/>
            <a:stCxn id="34" idx="4"/>
            <a:endCxn id="37" idx="0"/>
          </p:cNvCxnSpPr>
          <p:nvPr/>
        </p:nvCxnSpPr>
        <p:spPr>
          <a:xfrm flipH="1">
            <a:off x="9965631" y="2387171"/>
            <a:ext cx="11566" cy="1795003"/>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12C0C826-68FF-41DE-B4C3-7EC9BE002AC3}"/>
              </a:ext>
            </a:extLst>
          </p:cNvPr>
          <p:cNvSpPr/>
          <p:nvPr/>
        </p:nvSpPr>
        <p:spPr>
          <a:xfrm>
            <a:off x="9765648" y="1949063"/>
            <a:ext cx="423097" cy="438108"/>
          </a:xfrm>
          <a:prstGeom prst="ellipse">
            <a:avLst/>
          </a:prstGeom>
          <a:solidFill>
            <a:schemeClr val="tx2"/>
          </a:solidFill>
        </p:spPr>
        <p:style>
          <a:lnRef idx="3">
            <a:schemeClr val="lt1"/>
          </a:lnRef>
          <a:fillRef idx="1">
            <a:schemeClr val="accent2"/>
          </a:fillRef>
          <a:effectRef idx="1">
            <a:schemeClr val="accent2"/>
          </a:effectRef>
          <a:fontRef idx="minor">
            <a:schemeClr val="lt1"/>
          </a:fontRef>
        </p:style>
      </p:sp>
      <p:cxnSp>
        <p:nvCxnSpPr>
          <p:cNvPr id="36" name="Straight Connector 35">
            <a:extLst>
              <a:ext uri="{FF2B5EF4-FFF2-40B4-BE49-F238E27FC236}">
                <a16:creationId xmlns:a16="http://schemas.microsoft.com/office/drawing/2014/main" id="{C2B94032-28DD-40BA-B534-476CA1B4C58F}"/>
              </a:ext>
            </a:extLst>
          </p:cNvPr>
          <p:cNvCxnSpPr>
            <a:cxnSpLocks/>
            <a:stCxn id="12" idx="4"/>
            <a:endCxn id="38" idx="0"/>
          </p:cNvCxnSpPr>
          <p:nvPr/>
        </p:nvCxnSpPr>
        <p:spPr>
          <a:xfrm>
            <a:off x="11039661" y="2551791"/>
            <a:ext cx="217" cy="608545"/>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BB5CE1D-DFC2-439C-A4B6-B468389DAF9D}"/>
              </a:ext>
            </a:extLst>
          </p:cNvPr>
          <p:cNvSpPr txBox="1"/>
          <p:nvPr/>
        </p:nvSpPr>
        <p:spPr>
          <a:xfrm>
            <a:off x="9189402" y="4182174"/>
            <a:ext cx="1552457" cy="2437742"/>
          </a:xfrm>
          <a:prstGeom prst="rect">
            <a:avLst/>
          </a:prstGeom>
          <a:noFill/>
        </p:spPr>
        <p:txBody>
          <a:bodyPr wrap="square" lIns="179161" tIns="143331" rIns="89606" bIns="143331" rtlCol="0" anchor="t">
            <a:spAutoFit/>
          </a:bodyPr>
          <a:lstStyle/>
          <a:p>
            <a:pPr marL="0" marR="0" lvl="0" indent="0" algn="ctr" defTabSz="895601" rtl="0" eaLnBrk="1" fontAlgn="auto" latinLnBrk="0" hangingPunct="1">
              <a:lnSpc>
                <a:spcPct val="90000"/>
              </a:lnSpc>
              <a:spcBef>
                <a:spcPts val="0"/>
              </a:spcBef>
              <a:spcAft>
                <a:spcPts val="588"/>
              </a:spcAft>
              <a:buClrTx/>
              <a:buSzTx/>
              <a:buFontTx/>
              <a:buNone/>
              <a:tabLst/>
              <a:defRPr/>
            </a:pPr>
            <a:r>
              <a:rPr kumimoji="0" lang="en-US" sz="1600" b="1" i="0" u="none" strike="noStrike" kern="1200" cap="none" spc="0" normalizeH="0" baseline="0" noProof="0" dirty="0">
                <a:ln>
                  <a:noFill/>
                </a:ln>
                <a:solidFill>
                  <a:srgbClr val="1A1A1A"/>
                </a:solidFill>
                <a:effectLst/>
                <a:uLnTx/>
                <a:uFillTx/>
                <a:latin typeface="Segoe UI" panose="020B0502040204020203" pitchFamily="34" charset="0"/>
                <a:ea typeface="+mn-ea"/>
                <a:cs typeface="Segoe UI" panose="020B0502040204020203" pitchFamily="34" charset="0"/>
              </a:rPr>
              <a:t>Dec. 2018</a:t>
            </a:r>
          </a:p>
          <a:p>
            <a:pPr marL="0" marR="0" lvl="0" indent="0" algn="ctr" defTabSz="895601" rtl="0" eaLnBrk="1" fontAlgn="auto" latinLnBrk="0" hangingPunct="1">
              <a:lnSpc>
                <a:spcPct val="90000"/>
              </a:lnSpc>
              <a:spcBef>
                <a:spcPts val="0"/>
              </a:spcBef>
              <a:spcAft>
                <a:spcPts val="588"/>
              </a:spcAft>
              <a:buClrTx/>
              <a:buSzTx/>
              <a:buFontTx/>
              <a:buNone/>
              <a:tabLst/>
              <a:defRPr/>
            </a:pPr>
            <a:r>
              <a:rPr kumimoji="0" lang="en-US" sz="1600" b="0" i="0" u="none" strike="noStrike" kern="1200" cap="none" spc="0" normalizeH="0" baseline="0" noProof="0" dirty="0">
                <a:ln>
                  <a:noFill/>
                </a:ln>
                <a:solidFill>
                  <a:srgbClr val="1A1A1A"/>
                </a:solidFill>
                <a:effectLst/>
                <a:uLnTx/>
                <a:uFillTx/>
                <a:latin typeface="Segoe UI" panose="020B0502040204020203" pitchFamily="34" charset="0"/>
                <a:ea typeface="+mn-ea"/>
                <a:cs typeface="Segoe UI" panose="020B0502040204020203" pitchFamily="34" charset="0"/>
              </a:rPr>
              <a:t>.NET Core 2.2 released</a:t>
            </a:r>
          </a:p>
          <a:p>
            <a:pPr marL="0" marR="0" lvl="0" indent="0" algn="ctr" defTabSz="895601" rtl="0" eaLnBrk="1" fontAlgn="auto" latinLnBrk="0" hangingPunct="1">
              <a:lnSpc>
                <a:spcPct val="90000"/>
              </a:lnSpc>
              <a:spcBef>
                <a:spcPts val="0"/>
              </a:spcBef>
              <a:spcAft>
                <a:spcPts val="588"/>
              </a:spcAft>
              <a:buClrTx/>
              <a:buSzTx/>
              <a:buFontTx/>
              <a:buNone/>
              <a:tabLst/>
              <a:defRPr/>
            </a:pPr>
            <a:r>
              <a:rPr kumimoji="0" lang="en-US" sz="1600" b="0" i="0" u="none" strike="noStrike" kern="1200" cap="none" spc="0" normalizeH="0" baseline="0" noProof="0" dirty="0">
                <a:ln>
                  <a:noFill/>
                </a:ln>
                <a:solidFill>
                  <a:srgbClr val="1A1A1A"/>
                </a:solidFill>
                <a:effectLst/>
                <a:uLnTx/>
                <a:uFillTx/>
                <a:latin typeface="Segoe UI" panose="020B0502040204020203" pitchFamily="34" charset="0"/>
                <a:ea typeface="+mn-ea"/>
                <a:cs typeface="Segoe UI" panose="020B0502040204020203" pitchFamily="34" charset="0"/>
              </a:rPr>
              <a:t>.NET Core 3.0 preview</a:t>
            </a:r>
            <a:br>
              <a:rPr kumimoji="0" lang="en-US" sz="1600" b="0" i="0" u="none" strike="noStrike" kern="1200" cap="none" spc="0" normalizeH="0" baseline="0" noProof="0" dirty="0">
                <a:ln>
                  <a:noFill/>
                </a:ln>
                <a:solidFill>
                  <a:srgbClr val="1A1A1A"/>
                </a:solidFill>
                <a:effectLst/>
                <a:uLnTx/>
                <a:uFillTx/>
                <a:latin typeface="Segoe UI" panose="020B0502040204020203" pitchFamily="34" charset="0"/>
                <a:ea typeface="+mn-ea"/>
                <a:cs typeface="Segoe UI" panose="020B0502040204020203" pitchFamily="34" charset="0"/>
              </a:rPr>
            </a:br>
            <a:br>
              <a:rPr kumimoji="0" lang="en-US" sz="1600" b="0" i="0" u="none" strike="noStrike" kern="1200" cap="none" spc="0" normalizeH="0" baseline="0" noProof="0" dirty="0">
                <a:ln>
                  <a:noFill/>
                </a:ln>
                <a:solidFill>
                  <a:srgbClr val="1A1A1A"/>
                </a:solidFill>
                <a:effectLst/>
                <a:uLnTx/>
                <a:uFillTx/>
                <a:latin typeface="Segoe UI" panose="020B0502040204020203" pitchFamily="34" charset="0"/>
                <a:ea typeface="+mn-ea"/>
                <a:cs typeface="Segoe UI" panose="020B0502040204020203" pitchFamily="34" charset="0"/>
              </a:rPr>
            </a:br>
            <a:r>
              <a:rPr kumimoji="0" lang="en-US" sz="1600" b="1" i="1" u="none" strike="noStrike" kern="1200" cap="none" spc="0" normalizeH="0" baseline="0" noProof="0" dirty="0">
                <a:ln>
                  <a:noFill/>
                </a:ln>
                <a:solidFill>
                  <a:srgbClr val="1A1A1A"/>
                </a:solidFill>
                <a:effectLst/>
                <a:uLnTx/>
                <a:uFillTx/>
                <a:latin typeface="Segoe UI" panose="020B0502040204020203" pitchFamily="34" charset="0"/>
                <a:ea typeface="+mn-ea"/>
                <a:cs typeface="Segoe UI" panose="020B0502040204020203" pitchFamily="34" charset="0"/>
              </a:rPr>
              <a:t>WinForms and WPF go open source</a:t>
            </a:r>
          </a:p>
        </p:txBody>
      </p:sp>
      <p:sp>
        <p:nvSpPr>
          <p:cNvPr id="38" name="TextBox 37">
            <a:extLst>
              <a:ext uri="{FF2B5EF4-FFF2-40B4-BE49-F238E27FC236}">
                <a16:creationId xmlns:a16="http://schemas.microsoft.com/office/drawing/2014/main" id="{F1B724A0-1C4C-4B14-BFB4-B1F8FF692CA6}"/>
              </a:ext>
            </a:extLst>
          </p:cNvPr>
          <p:cNvSpPr txBox="1"/>
          <p:nvPr/>
        </p:nvSpPr>
        <p:spPr>
          <a:xfrm>
            <a:off x="10263649" y="3160336"/>
            <a:ext cx="1552457" cy="809604"/>
          </a:xfrm>
          <a:prstGeom prst="rect">
            <a:avLst/>
          </a:prstGeom>
          <a:noFill/>
        </p:spPr>
        <p:txBody>
          <a:bodyPr wrap="square" lIns="179161" tIns="143331" rIns="89606" bIns="143331" rtlCol="0" anchor="t">
            <a:spAutoFit/>
          </a:bodyPr>
          <a:lstStyle/>
          <a:p>
            <a:pPr marL="0" marR="0" lvl="0" indent="0" algn="ctr" defTabSz="895601" rtl="0" eaLnBrk="1" fontAlgn="auto" latinLnBrk="0" hangingPunct="1">
              <a:lnSpc>
                <a:spcPct val="90000"/>
              </a:lnSpc>
              <a:spcBef>
                <a:spcPts val="0"/>
              </a:spcBef>
              <a:spcAft>
                <a:spcPts val="588"/>
              </a:spcAft>
              <a:buClrTx/>
              <a:buSzTx/>
              <a:buFontTx/>
              <a:buNone/>
              <a:tabLst/>
              <a:defRPr/>
            </a:pPr>
            <a:r>
              <a:rPr kumimoji="0" lang="en-US" sz="1600" b="1" i="0" u="none" strike="noStrike" kern="1200" cap="none" spc="0" normalizeH="0" baseline="0" noProof="0" dirty="0">
                <a:ln>
                  <a:noFill/>
                </a:ln>
                <a:solidFill>
                  <a:srgbClr val="1A1A1A"/>
                </a:solidFill>
                <a:effectLst/>
                <a:uLnTx/>
                <a:uFillTx/>
                <a:latin typeface="Segoe UI" panose="020B0502040204020203" pitchFamily="34" charset="0"/>
                <a:ea typeface="+mn-ea"/>
                <a:cs typeface="Segoe UI" panose="020B0502040204020203" pitchFamily="34" charset="0"/>
              </a:rPr>
              <a:t>Fall 2019</a:t>
            </a:r>
          </a:p>
          <a:p>
            <a:pPr marL="0" marR="0" lvl="0" indent="0" algn="ctr" defTabSz="895601" rtl="0" eaLnBrk="1" fontAlgn="auto" latinLnBrk="0" hangingPunct="1">
              <a:lnSpc>
                <a:spcPct val="90000"/>
              </a:lnSpc>
              <a:spcBef>
                <a:spcPts val="0"/>
              </a:spcBef>
              <a:spcAft>
                <a:spcPts val="588"/>
              </a:spcAft>
              <a:buClrTx/>
              <a:buSzTx/>
              <a:buFontTx/>
              <a:buNone/>
              <a:tabLst/>
              <a:defRPr/>
            </a:pPr>
            <a:r>
              <a:rPr kumimoji="0" lang="en-US" sz="1600" b="0" i="0" u="none" strike="noStrike" kern="1200" cap="none" spc="0" normalizeH="0" baseline="0" noProof="0" dirty="0">
                <a:ln>
                  <a:noFill/>
                </a:ln>
                <a:solidFill>
                  <a:srgbClr val="1A1A1A"/>
                </a:solidFill>
                <a:effectLst/>
                <a:uLnTx/>
                <a:uFillTx/>
                <a:latin typeface="Segoe UI" panose="020B0502040204020203" pitchFamily="34" charset="0"/>
                <a:ea typeface="+mn-ea"/>
                <a:cs typeface="Segoe UI" panose="020B0502040204020203" pitchFamily="34" charset="0"/>
              </a:rPr>
              <a:t>.NET Core 3.0</a:t>
            </a:r>
            <a:endParaRPr kumimoji="0" lang="en-US" sz="1600" b="1" i="1" u="none" strike="noStrike" kern="1200" cap="none" spc="0" normalizeH="0" baseline="0" noProof="0" dirty="0">
              <a:ln>
                <a:noFill/>
              </a:ln>
              <a:solidFill>
                <a:srgbClr val="1A1A1A"/>
              </a:solidFill>
              <a:effectLst/>
              <a:uLnTx/>
              <a:uFillTx/>
              <a:latin typeface="Segoe UI" panose="020B0502040204020203" pitchFamily="34" charset="0"/>
              <a:ea typeface="+mn-ea"/>
              <a:cs typeface="Segoe UI" panose="020B0502040204020203" pitchFamily="34" charset="0"/>
            </a:endParaRPr>
          </a:p>
        </p:txBody>
      </p:sp>
      <p:sp>
        <p:nvSpPr>
          <p:cNvPr id="7" name="Title 6">
            <a:extLst>
              <a:ext uri="{FF2B5EF4-FFF2-40B4-BE49-F238E27FC236}">
                <a16:creationId xmlns:a16="http://schemas.microsoft.com/office/drawing/2014/main" id="{D30A3C5E-22F5-47E3-A327-2E7E88CF3D8A}"/>
              </a:ext>
            </a:extLst>
          </p:cNvPr>
          <p:cNvSpPr>
            <a:spLocks noGrp="1"/>
          </p:cNvSpPr>
          <p:nvPr>
            <p:ph type="title"/>
          </p:nvPr>
        </p:nvSpPr>
        <p:spPr/>
        <p:txBody>
          <a:bodyPr/>
          <a:lstStyle/>
          <a:p>
            <a:r>
              <a:rPr lang="en-US"/>
              <a:t>.NET Open Source Journey</a:t>
            </a:r>
          </a:p>
        </p:txBody>
      </p:sp>
      <p:sp>
        <p:nvSpPr>
          <p:cNvPr id="19" name="Oval 18">
            <a:extLst>
              <a:ext uri="{FF2B5EF4-FFF2-40B4-BE49-F238E27FC236}">
                <a16:creationId xmlns:a16="http://schemas.microsoft.com/office/drawing/2014/main" id="{2FF4EDE2-185A-4B23-9B9A-031828FBF8D4}"/>
              </a:ext>
            </a:extLst>
          </p:cNvPr>
          <p:cNvSpPr/>
          <p:nvPr/>
        </p:nvSpPr>
        <p:spPr>
          <a:xfrm>
            <a:off x="688674" y="1949988"/>
            <a:ext cx="423097" cy="438108"/>
          </a:xfrm>
          <a:prstGeom prst="ellipse">
            <a:avLst/>
          </a:prstGeom>
          <a:solidFill>
            <a:schemeClr val="tx2"/>
          </a:solidFill>
        </p:spPr>
        <p:style>
          <a:lnRef idx="3">
            <a:schemeClr val="lt1"/>
          </a:lnRef>
          <a:fillRef idx="1">
            <a:schemeClr val="accent2"/>
          </a:fillRef>
          <a:effectRef idx="1">
            <a:schemeClr val="accent2"/>
          </a:effectRef>
          <a:fontRef idx="minor">
            <a:schemeClr val="lt1"/>
          </a:fontRef>
        </p:style>
      </p:sp>
    </p:spTree>
    <p:extLst>
      <p:ext uri="{BB962C8B-B14F-4D97-AF65-F5344CB8AC3E}">
        <p14:creationId xmlns:p14="http://schemas.microsoft.com/office/powerpoint/2010/main" val="384052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anim calcmode="lin" valueType="num">
                                      <p:cBhvr>
                                        <p:cTn id="18" dur="500" fill="hold"/>
                                        <p:tgtEl>
                                          <p:spTgt spid="33"/>
                                        </p:tgtEl>
                                        <p:attrNameLst>
                                          <p:attrName>ppt_x</p:attrName>
                                        </p:attrNameLst>
                                      </p:cBhvr>
                                      <p:tavLst>
                                        <p:tav tm="0">
                                          <p:val>
                                            <p:strVal val="#ppt_x"/>
                                          </p:val>
                                        </p:tav>
                                        <p:tav tm="100000">
                                          <p:val>
                                            <p:strVal val="#ppt_x"/>
                                          </p:val>
                                        </p:tav>
                                      </p:tavLst>
                                    </p:anim>
                                    <p:anim calcmode="lin" valueType="num">
                                      <p:cBhvr>
                                        <p:cTn id="19" dur="5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anim calcmode="lin" valueType="num">
                                      <p:cBhvr>
                                        <p:cTn id="23" dur="500" fill="hold"/>
                                        <p:tgtEl>
                                          <p:spTgt spid="39"/>
                                        </p:tgtEl>
                                        <p:attrNameLst>
                                          <p:attrName>ppt_x</p:attrName>
                                        </p:attrNameLst>
                                      </p:cBhvr>
                                      <p:tavLst>
                                        <p:tav tm="0">
                                          <p:val>
                                            <p:strVal val="#ppt_x"/>
                                          </p:val>
                                        </p:tav>
                                        <p:tav tm="100000">
                                          <p:val>
                                            <p:strVal val="#ppt_x"/>
                                          </p:val>
                                        </p:tav>
                                      </p:tavLst>
                                    </p:anim>
                                    <p:anim calcmode="lin" valueType="num">
                                      <p:cBhvr>
                                        <p:cTn id="24" dur="500" fill="hold"/>
                                        <p:tgtEl>
                                          <p:spTgt spid="3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anim calcmode="lin" valueType="num">
                                      <p:cBhvr>
                                        <p:cTn id="28" dur="500" fill="hold"/>
                                        <p:tgtEl>
                                          <p:spTgt spid="43"/>
                                        </p:tgtEl>
                                        <p:attrNameLst>
                                          <p:attrName>ppt_x</p:attrName>
                                        </p:attrNameLst>
                                      </p:cBhvr>
                                      <p:tavLst>
                                        <p:tav tm="0">
                                          <p:val>
                                            <p:strVal val="#ppt_x"/>
                                          </p:val>
                                        </p:tav>
                                        <p:tav tm="100000">
                                          <p:val>
                                            <p:strVal val="#ppt_x"/>
                                          </p:val>
                                        </p:tav>
                                      </p:tavLst>
                                    </p:anim>
                                    <p:anim calcmode="lin" valueType="num">
                                      <p:cBhvr>
                                        <p:cTn id="29" dur="500" fill="hold"/>
                                        <p:tgtEl>
                                          <p:spTgt spid="4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anim calcmode="lin" valueType="num">
                                      <p:cBhvr>
                                        <p:cTn id="33" dur="500" fill="hold"/>
                                        <p:tgtEl>
                                          <p:spTgt spid="46"/>
                                        </p:tgtEl>
                                        <p:attrNameLst>
                                          <p:attrName>ppt_x</p:attrName>
                                        </p:attrNameLst>
                                      </p:cBhvr>
                                      <p:tavLst>
                                        <p:tav tm="0">
                                          <p:val>
                                            <p:strVal val="#ppt_x"/>
                                          </p:val>
                                        </p:tav>
                                        <p:tav tm="100000">
                                          <p:val>
                                            <p:strVal val="#ppt_x"/>
                                          </p:val>
                                        </p:tav>
                                      </p:tavLst>
                                    </p:anim>
                                    <p:anim calcmode="lin" valueType="num">
                                      <p:cBhvr>
                                        <p:cTn id="34" dur="500" fill="hold"/>
                                        <p:tgtEl>
                                          <p:spTgt spid="4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500"/>
                                        <p:tgtEl>
                                          <p:spTgt spid="52"/>
                                        </p:tgtEl>
                                      </p:cBhvr>
                                    </p:animEffect>
                                    <p:anim calcmode="lin" valueType="num">
                                      <p:cBhvr>
                                        <p:cTn id="38" dur="500" fill="hold"/>
                                        <p:tgtEl>
                                          <p:spTgt spid="52"/>
                                        </p:tgtEl>
                                        <p:attrNameLst>
                                          <p:attrName>ppt_x</p:attrName>
                                        </p:attrNameLst>
                                      </p:cBhvr>
                                      <p:tavLst>
                                        <p:tav tm="0">
                                          <p:val>
                                            <p:strVal val="#ppt_x"/>
                                          </p:val>
                                        </p:tav>
                                        <p:tav tm="100000">
                                          <p:val>
                                            <p:strVal val="#ppt_x"/>
                                          </p:val>
                                        </p:tav>
                                      </p:tavLst>
                                    </p:anim>
                                    <p:anim calcmode="lin" valueType="num">
                                      <p:cBhvr>
                                        <p:cTn id="39" dur="500" fill="hold"/>
                                        <p:tgtEl>
                                          <p:spTgt spid="52"/>
                                        </p:tgtEl>
                                        <p:attrNameLst>
                                          <p:attrName>ppt_y</p:attrName>
                                        </p:attrNameLst>
                                      </p:cBhvr>
                                      <p:tavLst>
                                        <p:tav tm="0">
                                          <p:val>
                                            <p:strVal val="#ppt_y+.1"/>
                                          </p:val>
                                        </p:tav>
                                        <p:tav tm="100000">
                                          <p:val>
                                            <p:strVal val="#ppt_y"/>
                                          </p:val>
                                        </p:tav>
                                      </p:tavLst>
                                    </p:anim>
                                  </p:childTnLst>
                                </p:cTn>
                              </p:par>
                              <p:par>
                                <p:cTn id="40" presetID="22" presetClass="entr" presetSubtype="1"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up)">
                                      <p:cBhvr>
                                        <p:cTn id="42" dur="500"/>
                                        <p:tgtEl>
                                          <p:spTgt spid="28"/>
                                        </p:tgtEl>
                                      </p:cBhvr>
                                    </p:animEffect>
                                  </p:childTnLst>
                                </p:cTn>
                              </p:par>
                              <p:par>
                                <p:cTn id="43" presetID="22" presetClass="entr" presetSubtype="1"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wipe(up)">
                                      <p:cBhvr>
                                        <p:cTn id="45" dur="500"/>
                                        <p:tgtEl>
                                          <p:spTgt spid="32"/>
                                        </p:tgtEl>
                                      </p:cBhvr>
                                    </p:animEffect>
                                  </p:childTnLst>
                                </p:cTn>
                              </p:par>
                              <p:par>
                                <p:cTn id="46" presetID="22" presetClass="entr" presetSubtype="1"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wipe(up)">
                                      <p:cBhvr>
                                        <p:cTn id="48" dur="500"/>
                                        <p:tgtEl>
                                          <p:spTgt spid="35"/>
                                        </p:tgtEl>
                                      </p:cBhvr>
                                    </p:animEffect>
                                  </p:childTnLst>
                                </p:cTn>
                              </p:par>
                              <p:par>
                                <p:cTn id="49" presetID="22" presetClass="entr" presetSubtype="1"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wipe(up)">
                                      <p:cBhvr>
                                        <p:cTn id="51" dur="500"/>
                                        <p:tgtEl>
                                          <p:spTgt spid="42"/>
                                        </p:tgtEl>
                                      </p:cBhvr>
                                    </p:animEffect>
                                  </p:childTnLst>
                                </p:cTn>
                              </p:par>
                              <p:par>
                                <p:cTn id="52" presetID="22" presetClass="entr" presetSubtype="1" fill="hold" nodeType="with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wipe(up)">
                                      <p:cBhvr>
                                        <p:cTn id="54" dur="500"/>
                                        <p:tgtEl>
                                          <p:spTgt spid="45"/>
                                        </p:tgtEl>
                                      </p:cBhvr>
                                    </p:animEffect>
                                  </p:childTnLst>
                                </p:cTn>
                              </p:par>
                              <p:par>
                                <p:cTn id="55" presetID="22" presetClass="entr" presetSubtype="1" fill="hold" nodeType="with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wipe(up)">
                                      <p:cBhvr>
                                        <p:cTn id="57" dur="500"/>
                                        <p:tgtEl>
                                          <p:spTgt spid="48"/>
                                        </p:tgtEl>
                                      </p:cBhvr>
                                    </p:animEffect>
                                  </p:childTnLst>
                                </p:cTn>
                              </p:par>
                              <p:par>
                                <p:cTn id="58" presetID="22" presetClass="entr" presetSubtype="1" fill="hold" nodeType="with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wipe(up)">
                                      <p:cBhvr>
                                        <p:cTn id="60" dur="500"/>
                                        <p:tgtEl>
                                          <p:spTgt spid="54"/>
                                        </p:tgtEl>
                                      </p:cBhvr>
                                    </p:animEffect>
                                  </p:childTnLst>
                                </p:cTn>
                              </p:par>
                              <p:par>
                                <p:cTn id="61" presetID="22" presetClass="entr" presetSubtype="1"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wipe(up)">
                                      <p:cBhvr>
                                        <p:cTn id="63" dur="500"/>
                                        <p:tgtEl>
                                          <p:spTgt spid="58"/>
                                        </p:tgtEl>
                                      </p:cBhvr>
                                    </p:animEffect>
                                  </p:childTnLst>
                                </p:cTn>
                              </p:par>
                              <p:par>
                                <p:cTn id="64" presetID="22" presetClass="entr" presetSubtype="1" fill="hold"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ipe(up)">
                                      <p:cBhvr>
                                        <p:cTn id="66" dur="500"/>
                                        <p:tgtEl>
                                          <p:spTgt spid="36"/>
                                        </p:tgtEl>
                                      </p:cBhvr>
                                    </p:animEffect>
                                  </p:childTnLst>
                                </p:cTn>
                              </p:par>
                              <p:par>
                                <p:cTn id="67" presetID="42"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500"/>
                                        <p:tgtEl>
                                          <p:spTgt spid="37"/>
                                        </p:tgtEl>
                                      </p:cBhvr>
                                    </p:animEffect>
                                    <p:anim calcmode="lin" valueType="num">
                                      <p:cBhvr>
                                        <p:cTn id="70" dur="500" fill="hold"/>
                                        <p:tgtEl>
                                          <p:spTgt spid="37"/>
                                        </p:tgtEl>
                                        <p:attrNameLst>
                                          <p:attrName>ppt_x</p:attrName>
                                        </p:attrNameLst>
                                      </p:cBhvr>
                                      <p:tavLst>
                                        <p:tav tm="0">
                                          <p:val>
                                            <p:strVal val="#ppt_x"/>
                                          </p:val>
                                        </p:tav>
                                        <p:tav tm="100000">
                                          <p:val>
                                            <p:strVal val="#ppt_x"/>
                                          </p:val>
                                        </p:tav>
                                      </p:tavLst>
                                    </p:anim>
                                    <p:anim calcmode="lin" valueType="num">
                                      <p:cBhvr>
                                        <p:cTn id="71" dur="500" fill="hold"/>
                                        <p:tgtEl>
                                          <p:spTgt spid="37"/>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500"/>
                                        <p:tgtEl>
                                          <p:spTgt spid="38"/>
                                        </p:tgtEl>
                                      </p:cBhvr>
                                    </p:animEffect>
                                    <p:anim calcmode="lin" valueType="num">
                                      <p:cBhvr>
                                        <p:cTn id="75" dur="500" fill="hold"/>
                                        <p:tgtEl>
                                          <p:spTgt spid="38"/>
                                        </p:tgtEl>
                                        <p:attrNameLst>
                                          <p:attrName>ppt_x</p:attrName>
                                        </p:attrNameLst>
                                      </p:cBhvr>
                                      <p:tavLst>
                                        <p:tav tm="0">
                                          <p:val>
                                            <p:strVal val="#ppt_x"/>
                                          </p:val>
                                        </p:tav>
                                        <p:tav tm="100000">
                                          <p:val>
                                            <p:strVal val="#ppt_x"/>
                                          </p:val>
                                        </p:tav>
                                      </p:tavLst>
                                    </p:anim>
                                    <p:anim calcmode="lin" valueType="num">
                                      <p:cBhvr>
                                        <p:cTn id="76"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33" grpId="0"/>
      <p:bldP spid="39" grpId="0"/>
      <p:bldP spid="43" grpId="0"/>
      <p:bldP spid="46" grpId="0"/>
      <p:bldP spid="52" grpId="0"/>
      <p:bldP spid="37" grpId="0"/>
      <p:bldP spid="3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B5E39E-B969-4B76-8391-34AD2B60D550}"/>
              </a:ext>
            </a:extLst>
          </p:cNvPr>
          <p:cNvSpPr>
            <a:spLocks noGrp="1"/>
          </p:cNvSpPr>
          <p:nvPr>
            <p:ph type="body" sz="quarter" idx="10"/>
          </p:nvPr>
        </p:nvSpPr>
        <p:spPr>
          <a:xfrm>
            <a:off x="269239" y="1189177"/>
            <a:ext cx="11653523" cy="1391407"/>
          </a:xfrm>
        </p:spPr>
        <p:txBody>
          <a:bodyPr/>
          <a:lstStyle/>
          <a:p>
            <a:r>
              <a:rPr lang="en-US" dirty="0"/>
              <a:t>430 Members (out of 700 applications)</a:t>
            </a:r>
          </a:p>
          <a:p>
            <a:r>
              <a:rPr lang="en-US" dirty="0"/>
              <a:t>45 Election Candidates</a:t>
            </a:r>
          </a:p>
        </p:txBody>
      </p:sp>
      <p:sp>
        <p:nvSpPr>
          <p:cNvPr id="2" name="Title 1">
            <a:extLst>
              <a:ext uri="{FF2B5EF4-FFF2-40B4-BE49-F238E27FC236}">
                <a16:creationId xmlns:a16="http://schemas.microsoft.com/office/drawing/2014/main" id="{9211FE01-535A-41C2-97BA-90BFD3268251}"/>
              </a:ext>
            </a:extLst>
          </p:cNvPr>
          <p:cNvSpPr>
            <a:spLocks noGrp="1"/>
          </p:cNvSpPr>
          <p:nvPr>
            <p:ph type="title"/>
          </p:nvPr>
        </p:nvSpPr>
        <p:spPr/>
        <p:txBody>
          <a:bodyPr/>
          <a:lstStyle/>
          <a:p>
            <a:r>
              <a:rPr lang="en-US" dirty="0"/>
              <a:t>Membership &amp; Elections</a:t>
            </a:r>
            <a:br>
              <a:rPr lang="en-US" dirty="0"/>
            </a:br>
            <a:endParaRPr lang="en-US" dirty="0"/>
          </a:p>
        </p:txBody>
      </p:sp>
      <p:pic>
        <p:nvPicPr>
          <p:cNvPr id="19" name="Picture 18" descr="A screenshot of a cell phone&#10;&#10;Description automatically generated">
            <a:extLst>
              <a:ext uri="{FF2B5EF4-FFF2-40B4-BE49-F238E27FC236}">
                <a16:creationId xmlns:a16="http://schemas.microsoft.com/office/drawing/2014/main" id="{782A5556-9C8D-44C4-AD65-16FF45D00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75" y="2657475"/>
            <a:ext cx="4938589" cy="4200525"/>
          </a:xfrm>
          <a:prstGeom prst="rect">
            <a:avLst/>
          </a:prstGeom>
        </p:spPr>
      </p:pic>
      <p:pic>
        <p:nvPicPr>
          <p:cNvPr id="21" name="Picture 20" descr="A screenshot of a cell phone&#10;&#10;Description automatically generated">
            <a:extLst>
              <a:ext uri="{FF2B5EF4-FFF2-40B4-BE49-F238E27FC236}">
                <a16:creationId xmlns:a16="http://schemas.microsoft.com/office/drawing/2014/main" id="{DBDCFA41-F15B-4BC4-A71E-B2A6B022E5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9514" y="2657475"/>
            <a:ext cx="5174631" cy="4277416"/>
          </a:xfrm>
          <a:prstGeom prst="rect">
            <a:avLst/>
          </a:prstGeom>
        </p:spPr>
      </p:pic>
      <p:pic>
        <p:nvPicPr>
          <p:cNvPr id="25" name="Picture 24" descr="A screenshot of a newspaper&#10;&#10;Description automatically generated">
            <a:extLst>
              <a:ext uri="{FF2B5EF4-FFF2-40B4-BE49-F238E27FC236}">
                <a16:creationId xmlns:a16="http://schemas.microsoft.com/office/drawing/2014/main" id="{E910AFC9-DE76-4685-A015-D902EA509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4145" y="2667346"/>
            <a:ext cx="2588639" cy="3220142"/>
          </a:xfrm>
          <a:prstGeom prst="rect">
            <a:avLst/>
          </a:prstGeom>
        </p:spPr>
      </p:pic>
      <p:pic>
        <p:nvPicPr>
          <p:cNvPr id="27" name="Picture 26" descr="A screenshot of a person&#10;&#10;Description automatically generated">
            <a:extLst>
              <a:ext uri="{FF2B5EF4-FFF2-40B4-BE49-F238E27FC236}">
                <a16:creationId xmlns:a16="http://schemas.microsoft.com/office/drawing/2014/main" id="{45ACDADA-FF13-4405-9376-74B05011DA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4146" y="5897359"/>
            <a:ext cx="1275550" cy="1047403"/>
          </a:xfrm>
          <a:prstGeom prst="rect">
            <a:avLst/>
          </a:prstGeom>
        </p:spPr>
      </p:pic>
      <p:pic>
        <p:nvPicPr>
          <p:cNvPr id="29" name="Picture 28" descr="A close up of a mans face&#10;&#10;Description automatically generated">
            <a:extLst>
              <a:ext uri="{FF2B5EF4-FFF2-40B4-BE49-F238E27FC236}">
                <a16:creationId xmlns:a16="http://schemas.microsoft.com/office/drawing/2014/main" id="{C65AFF2D-C51C-494D-8BF0-9EE2D0AF56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88464" y="5884373"/>
            <a:ext cx="1289286" cy="1070056"/>
          </a:xfrm>
          <a:prstGeom prst="rect">
            <a:avLst/>
          </a:prstGeom>
        </p:spPr>
      </p:pic>
    </p:spTree>
    <p:extLst>
      <p:ext uri="{BB962C8B-B14F-4D97-AF65-F5344CB8AC3E}">
        <p14:creationId xmlns:p14="http://schemas.microsoft.com/office/powerpoint/2010/main" val="369155002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1FE01-535A-41C2-97BA-90BFD3268251}"/>
              </a:ext>
            </a:extLst>
          </p:cNvPr>
          <p:cNvSpPr>
            <a:spLocks noGrp="1"/>
          </p:cNvSpPr>
          <p:nvPr>
            <p:ph type="title"/>
          </p:nvPr>
        </p:nvSpPr>
        <p:spPr/>
        <p:txBody>
          <a:bodyPr/>
          <a:lstStyle/>
          <a:p>
            <a:r>
              <a:rPr lang="en-US" dirty="0"/>
              <a:t>Membership &amp; Elections</a:t>
            </a:r>
            <a:br>
              <a:rPr lang="en-US" dirty="0"/>
            </a:br>
            <a:endParaRPr lang="en-US" dirty="0"/>
          </a:p>
        </p:txBody>
      </p:sp>
      <p:pic>
        <p:nvPicPr>
          <p:cNvPr id="7" name="Picture 6" descr="A screenshot of a person&#10;&#10;Description automatically generated">
            <a:extLst>
              <a:ext uri="{FF2B5EF4-FFF2-40B4-BE49-F238E27FC236}">
                <a16:creationId xmlns:a16="http://schemas.microsoft.com/office/drawing/2014/main" id="{0F2F5CA1-C570-4F34-83F0-53055B87AB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422" y="1335927"/>
            <a:ext cx="10887155" cy="1966927"/>
          </a:xfrm>
          <a:prstGeom prst="rect">
            <a:avLst/>
          </a:prstGeom>
        </p:spPr>
      </p:pic>
      <p:pic>
        <p:nvPicPr>
          <p:cNvPr id="9" name="Picture 8" descr="A person posing for the camera&#10;&#10;Description automatically generated">
            <a:extLst>
              <a:ext uri="{FF2B5EF4-FFF2-40B4-BE49-F238E27FC236}">
                <a16:creationId xmlns:a16="http://schemas.microsoft.com/office/drawing/2014/main" id="{7D89A602-1DBD-43C5-8C51-5D2635B752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2314" y="3302854"/>
            <a:ext cx="8162985" cy="1971689"/>
          </a:xfrm>
          <a:prstGeom prst="rect">
            <a:avLst/>
          </a:prstGeom>
        </p:spPr>
      </p:pic>
    </p:spTree>
    <p:extLst>
      <p:ext uri="{BB962C8B-B14F-4D97-AF65-F5344CB8AC3E}">
        <p14:creationId xmlns:p14="http://schemas.microsoft.com/office/powerpoint/2010/main" val="147065666"/>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E7F12EA-D4BA-4E3A-BC87-FD7CD994D20B}"/>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Action Groups</a:t>
            </a:r>
          </a:p>
        </p:txBody>
      </p:sp>
      <p:graphicFrame>
        <p:nvGraphicFramePr>
          <p:cNvPr id="5" name="Content Placeholder 2">
            <a:extLst>
              <a:ext uri="{FF2B5EF4-FFF2-40B4-BE49-F238E27FC236}">
                <a16:creationId xmlns:a16="http://schemas.microsoft.com/office/drawing/2014/main" id="{7B3B968D-B0C7-4ECF-94D4-749C32AF4D49}"/>
              </a:ext>
            </a:extLst>
          </p:cNvPr>
          <p:cNvGraphicFramePr>
            <a:graphicFrameLocks noGrp="1"/>
          </p:cNvGraphicFramePr>
          <p:nvPr>
            <p:ph idx="1"/>
            <p:extLst>
              <p:ext uri="{D42A27DB-BD31-4B8C-83A1-F6EECF244321}">
                <p14:modId xmlns:p14="http://schemas.microsoft.com/office/powerpoint/2010/main" val="269557984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04900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E8DA87-5B27-4AAF-8863-24764C4950C0}"/>
              </a:ext>
            </a:extLst>
          </p:cNvPr>
          <p:cNvSpPr>
            <a:spLocks noGrp="1"/>
          </p:cNvSpPr>
          <p:nvPr>
            <p:ph type="title"/>
          </p:nvPr>
        </p:nvSpPr>
        <p:spPr>
          <a:xfrm>
            <a:off x="838200" y="5529884"/>
            <a:ext cx="7719381" cy="1096331"/>
          </a:xfrm>
        </p:spPr>
        <p:txBody>
          <a:bodyPr>
            <a:normAutofit/>
          </a:bodyPr>
          <a:lstStyle/>
          <a:p>
            <a:r>
              <a:rPr lang="en-US" sz="3700"/>
              <a:t>Some other stuff we’re thinking about</a:t>
            </a:r>
          </a:p>
        </p:txBody>
      </p:sp>
      <p:sp>
        <p:nvSpPr>
          <p:cNvPr id="11" name="Freeform: Shape 10">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4" name="Content Placeholder 3">
            <a:extLst>
              <a:ext uri="{FF2B5EF4-FFF2-40B4-BE49-F238E27FC236}">
                <a16:creationId xmlns:a16="http://schemas.microsoft.com/office/drawing/2014/main" id="{72E19FC2-57AD-42B5-B41D-EE70839FC494}"/>
              </a:ext>
            </a:extLst>
          </p:cNvPr>
          <p:cNvGraphicFramePr>
            <a:graphicFrameLocks noGrp="1"/>
          </p:cNvGraphicFramePr>
          <p:nvPr>
            <p:ph idx="1"/>
            <p:extLst>
              <p:ext uri="{D42A27DB-BD31-4B8C-83A1-F6EECF244321}">
                <p14:modId xmlns:p14="http://schemas.microsoft.com/office/powerpoint/2010/main" val="961123421"/>
              </p:ext>
            </p:extLst>
          </p:nvPr>
        </p:nvGraphicFramePr>
        <p:xfrm>
          <a:off x="838200" y="643467"/>
          <a:ext cx="10515600" cy="4080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16582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43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79105-88BA-4203-8AF7-11E4E1B7B702}"/>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Some other Open Source Software Foundations</a:t>
            </a:r>
          </a:p>
        </p:txBody>
      </p:sp>
      <p:pic>
        <p:nvPicPr>
          <p:cNvPr id="7" name="Picture 6" descr="A screenshot of a cell phone&#10;&#10;Description automatically generated">
            <a:extLst>
              <a:ext uri="{FF2B5EF4-FFF2-40B4-BE49-F238E27FC236}">
                <a16:creationId xmlns:a16="http://schemas.microsoft.com/office/drawing/2014/main" id="{E5499BC8-B7FC-4AA1-A099-24B99E0A1B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3618" y="0"/>
            <a:ext cx="7697197"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79471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43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79105-88BA-4203-8AF7-11E4E1B7B702}"/>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Some other Open Source Software Foundations</a:t>
            </a:r>
          </a:p>
        </p:txBody>
      </p:sp>
      <p:pic>
        <p:nvPicPr>
          <p:cNvPr id="5" name="Picture 4" descr="A screenshot of a cell phone&#10;&#10;Description automatically generated">
            <a:extLst>
              <a:ext uri="{FF2B5EF4-FFF2-40B4-BE49-F238E27FC236}">
                <a16:creationId xmlns:a16="http://schemas.microsoft.com/office/drawing/2014/main" id="{CA42BB29-9F47-4040-BB96-91F6A2DC3E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7285" y="0"/>
            <a:ext cx="8523289"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43961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43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79105-88BA-4203-8AF7-11E4E1B7B702}"/>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Some other Open Source Software Foundations</a:t>
            </a:r>
          </a:p>
        </p:txBody>
      </p:sp>
      <p:pic>
        <p:nvPicPr>
          <p:cNvPr id="4" name="Picture 3" descr="A screenshot of a social media post&#10;&#10;Description automatically generated">
            <a:extLst>
              <a:ext uri="{FF2B5EF4-FFF2-40B4-BE49-F238E27FC236}">
                <a16:creationId xmlns:a16="http://schemas.microsoft.com/office/drawing/2014/main" id="{EFC86624-C5D3-4E31-9F6F-1535F07BBE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4277" y="0"/>
            <a:ext cx="8137723"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14625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p:cNvSpPr>
            <a:spLocks noGrp="1"/>
          </p:cNvSpPr>
          <p:nvPr>
            <p:ph type="title"/>
          </p:nvPr>
        </p:nvSpPr>
        <p:spPr>
          <a:xfrm>
            <a:off x="863029" y="1012004"/>
            <a:ext cx="3416158" cy="4795408"/>
          </a:xfrm>
        </p:spPr>
        <p:txBody>
          <a:bodyPr>
            <a:normAutofit/>
          </a:bodyPr>
          <a:lstStyle/>
          <a:p>
            <a:r>
              <a:rPr lang="en-US" dirty="0">
                <a:solidFill>
                  <a:srgbClr val="FFFFFF"/>
                </a:solidFill>
              </a:rPr>
              <a:t>Next Steps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757721778"/>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12618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131421-458F-A148-9D5F-B32A0556260D}"/>
              </a:ext>
            </a:extLst>
          </p:cNvPr>
          <p:cNvPicPr>
            <a:picLocks noChangeAspect="1"/>
          </p:cNvPicPr>
          <p:nvPr/>
        </p:nvPicPr>
        <p:blipFill rotWithShape="1">
          <a:blip r:embed="rId2"/>
          <a:srcRect t="27598"/>
          <a:stretch/>
        </p:blipFill>
        <p:spPr>
          <a:xfrm>
            <a:off x="1532453" y="1885081"/>
            <a:ext cx="5137935" cy="3553904"/>
          </a:xfrm>
          <a:prstGeom prst="rect">
            <a:avLst/>
          </a:prstGeom>
        </p:spPr>
      </p:pic>
      <p:pic>
        <p:nvPicPr>
          <p:cNvPr id="5" name="Picture 4">
            <a:extLst>
              <a:ext uri="{FF2B5EF4-FFF2-40B4-BE49-F238E27FC236}">
                <a16:creationId xmlns:a16="http://schemas.microsoft.com/office/drawing/2014/main" id="{A9FE855A-F38F-A14F-8BDA-EC0E0304CFE5}"/>
              </a:ext>
            </a:extLst>
          </p:cNvPr>
          <p:cNvPicPr>
            <a:picLocks noChangeAspect="1"/>
          </p:cNvPicPr>
          <p:nvPr/>
        </p:nvPicPr>
        <p:blipFill rotWithShape="1">
          <a:blip r:embed="rId3"/>
          <a:srcRect t="26244"/>
          <a:stretch/>
        </p:blipFill>
        <p:spPr>
          <a:xfrm>
            <a:off x="7248470" y="1892663"/>
            <a:ext cx="2703228" cy="3546323"/>
          </a:xfrm>
          <a:prstGeom prst="rect">
            <a:avLst/>
          </a:prstGeom>
        </p:spPr>
      </p:pic>
      <p:sp>
        <p:nvSpPr>
          <p:cNvPr id="2" name="Title 1"/>
          <p:cNvSpPr>
            <a:spLocks noGrp="1"/>
          </p:cNvSpPr>
          <p:nvPr>
            <p:ph type="ctrTitle"/>
          </p:nvPr>
        </p:nvSpPr>
        <p:spPr>
          <a:xfrm>
            <a:off x="0" y="432213"/>
            <a:ext cx="12192000" cy="1143000"/>
          </a:xfrm>
        </p:spPr>
        <p:txBody>
          <a:bodyPr/>
          <a:lstStyle/>
          <a:p>
            <a:r>
              <a:rPr lang="en-US" dirty="0">
                <a:solidFill>
                  <a:schemeClr val="bg1"/>
                </a:solidFill>
              </a:rPr>
              <a:t>Rate today</a:t>
            </a:r>
            <a:r>
              <a:rPr lang="en-US" sz="2133" dirty="0">
                <a:solidFill>
                  <a:schemeClr val="bg1"/>
                </a:solidFill>
              </a:rPr>
              <a:t> </a:t>
            </a:r>
            <a:r>
              <a:rPr lang="en-US" dirty="0">
                <a:solidFill>
                  <a:schemeClr val="bg1"/>
                </a:solidFill>
              </a:rPr>
              <a:t>’s session</a:t>
            </a:r>
          </a:p>
        </p:txBody>
      </p:sp>
      <p:sp>
        <p:nvSpPr>
          <p:cNvPr id="24" name="Subtitle 2">
            <a:extLst>
              <a:ext uri="{FF2B5EF4-FFF2-40B4-BE49-F238E27FC236}">
                <a16:creationId xmlns:a16="http://schemas.microsoft.com/office/drawing/2014/main" id="{B9220209-4A62-B342-B343-8F7E2FDD88B6}"/>
              </a:ext>
            </a:extLst>
          </p:cNvPr>
          <p:cNvSpPr txBox="1">
            <a:spLocks/>
          </p:cNvSpPr>
          <p:nvPr/>
        </p:nvSpPr>
        <p:spPr>
          <a:xfrm>
            <a:off x="1532453" y="5566719"/>
            <a:ext cx="5067377" cy="508000"/>
          </a:xfrm>
          <a:prstGeom prst="rect">
            <a:avLst/>
          </a:prstGeom>
        </p:spPr>
        <p:txBody>
          <a:bodyPr vert="horz" lIns="121920" tIns="60960" rIns="121920" bIns="60960" rtlCol="0">
            <a:noAutofit/>
          </a:bodyPr>
          <a:lstStyle>
            <a:lvl1pPr marL="0" indent="0" algn="ctr" defTabSz="457200" rtl="0" eaLnBrk="1" latinLnBrk="0" hangingPunct="1">
              <a:lnSpc>
                <a:spcPct val="110000"/>
              </a:lnSpc>
              <a:spcBef>
                <a:spcPts val="400"/>
              </a:spcBef>
              <a:spcAft>
                <a:spcPts val="600"/>
              </a:spcAft>
              <a:buFontTx/>
              <a:buNone/>
              <a:defRPr sz="2800" kern="1200" spc="50">
                <a:solidFill>
                  <a:schemeClr val="tx1">
                    <a:lumMod val="75000"/>
                  </a:schemeClr>
                </a:solidFill>
                <a:latin typeface="Open Sans Ligh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defTabSz="609585">
              <a:spcBef>
                <a:spcPts val="533"/>
              </a:spcBef>
              <a:spcAft>
                <a:spcPts val="800"/>
              </a:spcAft>
            </a:pPr>
            <a:r>
              <a:rPr lang="en-US" sz="1867" spc="67" dirty="0">
                <a:solidFill>
                  <a:prstClr val="white">
                    <a:lumMod val="75000"/>
                  </a:prstClr>
                </a:solidFill>
                <a:latin typeface="Arial" panose="020B0604020202020204" pitchFamily="34" charset="0"/>
                <a:cs typeface="Arial" panose="020B0604020202020204" pitchFamily="34" charset="0"/>
              </a:rPr>
              <a:t>Session page on conference website</a:t>
            </a:r>
          </a:p>
        </p:txBody>
      </p:sp>
      <p:sp>
        <p:nvSpPr>
          <p:cNvPr id="25" name="Subtitle 2">
            <a:extLst>
              <a:ext uri="{FF2B5EF4-FFF2-40B4-BE49-F238E27FC236}">
                <a16:creationId xmlns:a16="http://schemas.microsoft.com/office/drawing/2014/main" id="{DB54BD9C-9CD1-9744-9D24-D48CF9809631}"/>
              </a:ext>
            </a:extLst>
          </p:cNvPr>
          <p:cNvSpPr txBox="1">
            <a:spLocks/>
          </p:cNvSpPr>
          <p:nvPr/>
        </p:nvSpPr>
        <p:spPr>
          <a:xfrm>
            <a:off x="7396480" y="5566719"/>
            <a:ext cx="2635795" cy="508000"/>
          </a:xfrm>
          <a:prstGeom prst="rect">
            <a:avLst/>
          </a:prstGeom>
        </p:spPr>
        <p:txBody>
          <a:bodyPr vert="horz" lIns="121920" tIns="60960" rIns="121920" bIns="60960" rtlCol="0">
            <a:noAutofit/>
          </a:bodyPr>
          <a:lstStyle>
            <a:lvl1pPr marL="0" indent="0" algn="ctr" defTabSz="457200" rtl="0" eaLnBrk="1" latinLnBrk="0" hangingPunct="1">
              <a:lnSpc>
                <a:spcPct val="110000"/>
              </a:lnSpc>
              <a:spcBef>
                <a:spcPts val="400"/>
              </a:spcBef>
              <a:spcAft>
                <a:spcPts val="600"/>
              </a:spcAft>
              <a:buFontTx/>
              <a:buNone/>
              <a:defRPr sz="2800" kern="1200" spc="50">
                <a:solidFill>
                  <a:schemeClr val="tx1">
                    <a:lumMod val="75000"/>
                  </a:schemeClr>
                </a:solidFill>
                <a:latin typeface="Open Sans Ligh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defTabSz="609585">
              <a:spcBef>
                <a:spcPts val="533"/>
              </a:spcBef>
              <a:spcAft>
                <a:spcPts val="800"/>
              </a:spcAft>
            </a:pPr>
            <a:r>
              <a:rPr lang="en-US" sz="1867" spc="67" dirty="0">
                <a:solidFill>
                  <a:prstClr val="white">
                    <a:lumMod val="75000"/>
                  </a:prstClr>
                </a:solidFill>
                <a:latin typeface="Arial" panose="020B0604020202020204" pitchFamily="34" charset="0"/>
                <a:cs typeface="Arial" panose="020B0604020202020204" pitchFamily="34" charset="0"/>
              </a:rPr>
              <a:t>O’Reilly Events App</a:t>
            </a:r>
          </a:p>
        </p:txBody>
      </p:sp>
      <p:sp>
        <p:nvSpPr>
          <p:cNvPr id="26" name="Oval 25">
            <a:extLst>
              <a:ext uri="{FF2B5EF4-FFF2-40B4-BE49-F238E27FC236}">
                <a16:creationId xmlns:a16="http://schemas.microsoft.com/office/drawing/2014/main" id="{8DE6CA6E-04BB-8245-8A3B-B1FB568F84EC}"/>
              </a:ext>
            </a:extLst>
          </p:cNvPr>
          <p:cNvSpPr/>
          <p:nvPr/>
        </p:nvSpPr>
        <p:spPr>
          <a:xfrm>
            <a:off x="7676328" y="4973054"/>
            <a:ext cx="1997165" cy="534125"/>
          </a:xfrm>
          <a:prstGeom prst="ellipse">
            <a:avLst/>
          </a:prstGeom>
          <a:noFill/>
          <a:ln w="22225">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grpSp>
        <p:nvGrpSpPr>
          <p:cNvPr id="27" name="Group 26">
            <a:extLst>
              <a:ext uri="{FF2B5EF4-FFF2-40B4-BE49-F238E27FC236}">
                <a16:creationId xmlns:a16="http://schemas.microsoft.com/office/drawing/2014/main" id="{9470E3EE-6A0B-CC43-8C41-89A3E4B86CB7}"/>
              </a:ext>
            </a:extLst>
          </p:cNvPr>
          <p:cNvGrpSpPr/>
          <p:nvPr/>
        </p:nvGrpSpPr>
        <p:grpSpPr>
          <a:xfrm>
            <a:off x="9176855" y="4178783"/>
            <a:ext cx="1571493" cy="1101003"/>
            <a:chOff x="6691509" y="3044467"/>
            <a:chExt cx="1178620" cy="825752"/>
          </a:xfrm>
          <a:effectLst>
            <a:outerShdw blurRad="12700" dist="12700" dir="2700000" algn="tl" rotWithShape="0">
              <a:prstClr val="black">
                <a:alpha val="50000"/>
              </a:prstClr>
            </a:outerShdw>
          </a:effectLst>
        </p:grpSpPr>
        <p:cxnSp>
          <p:nvCxnSpPr>
            <p:cNvPr id="28" name="Straight Arrow Connector 27">
              <a:extLst>
                <a:ext uri="{FF2B5EF4-FFF2-40B4-BE49-F238E27FC236}">
                  <a16:creationId xmlns:a16="http://schemas.microsoft.com/office/drawing/2014/main" id="{42A43637-5CBB-ED4F-88E6-20B7796F4F5D}"/>
                </a:ext>
              </a:extLst>
            </p:cNvPr>
            <p:cNvCxnSpPr>
              <a:cxnSpLocks/>
            </p:cNvCxnSpPr>
            <p:nvPr/>
          </p:nvCxnSpPr>
          <p:spPr>
            <a:xfrm flipH="1">
              <a:off x="6806255" y="3044467"/>
              <a:ext cx="1063874" cy="736107"/>
            </a:xfrm>
            <a:prstGeom prst="straightConnector1">
              <a:avLst/>
            </a:prstGeom>
            <a:ln w="25400">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Triangle 28">
              <a:extLst>
                <a:ext uri="{FF2B5EF4-FFF2-40B4-BE49-F238E27FC236}">
                  <a16:creationId xmlns:a16="http://schemas.microsoft.com/office/drawing/2014/main" id="{A7988DFE-77A6-A94B-90D1-1B004DBA85C4}"/>
                </a:ext>
              </a:extLst>
            </p:cNvPr>
            <p:cNvSpPr/>
            <p:nvPr/>
          </p:nvSpPr>
          <p:spPr>
            <a:xfrm rot="14035505">
              <a:off x="6716610" y="3665827"/>
              <a:ext cx="179291" cy="229493"/>
            </a:xfrm>
            <a:prstGeom prst="triangl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grpSp>
      <p:grpSp>
        <p:nvGrpSpPr>
          <p:cNvPr id="30" name="Group 29">
            <a:extLst>
              <a:ext uri="{FF2B5EF4-FFF2-40B4-BE49-F238E27FC236}">
                <a16:creationId xmlns:a16="http://schemas.microsoft.com/office/drawing/2014/main" id="{E3BD2F38-1EA8-E44C-AB72-D173356E57C2}"/>
              </a:ext>
            </a:extLst>
          </p:cNvPr>
          <p:cNvGrpSpPr/>
          <p:nvPr/>
        </p:nvGrpSpPr>
        <p:grpSpPr>
          <a:xfrm rot="2034982">
            <a:off x="2714183" y="2437411"/>
            <a:ext cx="1571493" cy="1101003"/>
            <a:chOff x="6691509" y="3044467"/>
            <a:chExt cx="1178620" cy="825752"/>
          </a:xfrm>
          <a:effectLst>
            <a:outerShdw blurRad="12700" dist="12700" dir="2700000" algn="tl" rotWithShape="0">
              <a:prstClr val="black">
                <a:alpha val="50000"/>
              </a:prstClr>
            </a:outerShdw>
          </a:effectLst>
        </p:grpSpPr>
        <p:cxnSp>
          <p:nvCxnSpPr>
            <p:cNvPr id="31" name="Straight Arrow Connector 30">
              <a:extLst>
                <a:ext uri="{FF2B5EF4-FFF2-40B4-BE49-F238E27FC236}">
                  <a16:creationId xmlns:a16="http://schemas.microsoft.com/office/drawing/2014/main" id="{B884061D-5388-604E-B068-0967A1783872}"/>
                </a:ext>
              </a:extLst>
            </p:cNvPr>
            <p:cNvCxnSpPr>
              <a:cxnSpLocks/>
            </p:cNvCxnSpPr>
            <p:nvPr/>
          </p:nvCxnSpPr>
          <p:spPr>
            <a:xfrm flipH="1">
              <a:off x="6806255" y="3044467"/>
              <a:ext cx="1063874" cy="736107"/>
            </a:xfrm>
            <a:prstGeom prst="straightConnector1">
              <a:avLst/>
            </a:prstGeom>
            <a:ln w="25400">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sp>
          <p:nvSpPr>
            <p:cNvPr id="32" name="Triangle 31">
              <a:extLst>
                <a:ext uri="{FF2B5EF4-FFF2-40B4-BE49-F238E27FC236}">
                  <a16:creationId xmlns:a16="http://schemas.microsoft.com/office/drawing/2014/main" id="{90A556CD-B3D3-5D45-BC4E-F70E567F4F08}"/>
                </a:ext>
              </a:extLst>
            </p:cNvPr>
            <p:cNvSpPr/>
            <p:nvPr/>
          </p:nvSpPr>
          <p:spPr>
            <a:xfrm rot="14035505">
              <a:off x="6716610" y="3665827"/>
              <a:ext cx="179291" cy="229493"/>
            </a:xfrm>
            <a:prstGeom prst="triangl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grpSp>
      <p:sp>
        <p:nvSpPr>
          <p:cNvPr id="33" name="Oval 32">
            <a:extLst>
              <a:ext uri="{FF2B5EF4-FFF2-40B4-BE49-F238E27FC236}">
                <a16:creationId xmlns:a16="http://schemas.microsoft.com/office/drawing/2014/main" id="{B0764D3D-2213-5C4D-902C-1ED6AE5BEC51}"/>
              </a:ext>
            </a:extLst>
          </p:cNvPr>
          <p:cNvSpPr/>
          <p:nvPr/>
        </p:nvSpPr>
        <p:spPr>
          <a:xfrm>
            <a:off x="1386769" y="2725098"/>
            <a:ext cx="1160347" cy="513948"/>
          </a:xfrm>
          <a:prstGeom prst="ellipse">
            <a:avLst/>
          </a:prstGeom>
          <a:noFill/>
          <a:ln w="22225">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spTree>
    <p:extLst>
      <p:ext uri="{BB962C8B-B14F-4D97-AF65-F5344CB8AC3E}">
        <p14:creationId xmlns:p14="http://schemas.microsoft.com/office/powerpoint/2010/main" val="4010963006"/>
      </p:ext>
    </p:extLst>
  </p:cSld>
  <p:clrMapOvr>
    <a:masterClrMapping/>
  </p:clrMapOvr>
  <mc:AlternateContent xmlns:mc="http://schemas.openxmlformats.org/markup-compatibility/2006" xmlns:p14="http://schemas.microsoft.com/office/powerpoint/2010/main">
    <mc:Choice Requires="p14">
      <p:transition spd="slow" p14:dur="2000" advClick="0" advTm="8000">
        <p:fade/>
      </p:transition>
    </mc:Choice>
    <mc:Fallback xmlns="">
      <p:transition spd="slow" advClick="0" advTm="8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11272742" cy="3918123"/>
          </a:xfrm>
          <a:prstGeom prst="rect">
            <a:avLst/>
          </a:prstGeom>
          <a:solidFill>
            <a:srgbClr val="404040">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p:cNvSpPr>
            <a:spLocks noGrp="1"/>
          </p:cNvSpPr>
          <p:nvPr>
            <p:ph type="title"/>
          </p:nvPr>
        </p:nvSpPr>
        <p:spPr>
          <a:xfrm>
            <a:off x="1100669" y="1111086"/>
            <a:ext cx="10011831" cy="2623885"/>
          </a:xfrm>
        </p:spPr>
        <p:txBody>
          <a:bodyPr vert="horz" lIns="91440" tIns="45720" rIns="91440" bIns="45720" rtlCol="0" anchor="ctr">
            <a:normAutofit/>
          </a:bodyPr>
          <a:lstStyle/>
          <a:p>
            <a:r>
              <a:rPr lang="en-US" kern="1200">
                <a:solidFill>
                  <a:srgbClr val="FFFFFF"/>
                </a:solidFill>
                <a:latin typeface="+mj-lt"/>
                <a:ea typeface="+mj-ea"/>
                <a:cs typeface="+mj-cs"/>
              </a:rPr>
              <a:t>Thanks for your time!</a:t>
            </a:r>
          </a:p>
        </p:txBody>
      </p:sp>
      <p:sp>
        <p:nvSpPr>
          <p:cNvPr id="23" name="Rectangle 22">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21269"/>
            <a:ext cx="6699246" cy="1877811"/>
          </a:xfrm>
          <a:prstGeom prst="rect">
            <a:avLst/>
          </a:prstGeom>
          <a:solidFill>
            <a:srgbClr val="A5A5A5">
              <a:alpha val="8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 Placeholder 2"/>
          <p:cNvSpPr>
            <a:spLocks noGrp="1"/>
          </p:cNvSpPr>
          <p:nvPr>
            <p:ph type="body" idx="1"/>
          </p:nvPr>
        </p:nvSpPr>
        <p:spPr>
          <a:xfrm>
            <a:off x="1079500" y="4843002"/>
            <a:ext cx="5433479" cy="1234345"/>
          </a:xfrm>
        </p:spPr>
        <p:txBody>
          <a:bodyPr vert="horz" lIns="91440" tIns="45720" rIns="91440" bIns="45720" rtlCol="0" anchor="ctr">
            <a:normAutofit/>
          </a:bodyPr>
          <a:lstStyle/>
          <a:p>
            <a:r>
              <a:rPr lang="en-US" sz="3200" kern="1200" dirty="0">
                <a:solidFill>
                  <a:srgbClr val="1B1B1B"/>
                </a:solidFill>
                <a:latin typeface="+mn-lt"/>
                <a:ea typeface="+mn-ea"/>
                <a:cs typeface="+mn-cs"/>
              </a:rPr>
              <a:t>@jongalloway | @</a:t>
            </a:r>
            <a:r>
              <a:rPr lang="en-US" sz="3200" kern="1200" dirty="0" err="1">
                <a:solidFill>
                  <a:srgbClr val="1B1B1B"/>
                </a:solidFill>
                <a:latin typeface="+mn-lt"/>
                <a:ea typeface="+mn-ea"/>
                <a:cs typeface="+mn-cs"/>
              </a:rPr>
              <a:t>dotnetfdn</a:t>
            </a:r>
            <a:endParaRPr lang="en-US" sz="3200" kern="1200" dirty="0">
              <a:solidFill>
                <a:srgbClr val="1B1B1B"/>
              </a:solidFill>
              <a:latin typeface="+mn-lt"/>
              <a:ea typeface="+mn-ea"/>
              <a:cs typeface="+mn-cs"/>
            </a:endParaRPr>
          </a:p>
          <a:p>
            <a:r>
              <a:rPr lang="en-US" sz="3200" kern="1200" dirty="0">
                <a:solidFill>
                  <a:srgbClr val="1B1B1B"/>
                </a:solidFill>
                <a:latin typeface="+mn-lt"/>
                <a:ea typeface="+mn-ea"/>
                <a:cs typeface="+mn-cs"/>
              </a:rPr>
              <a:t>jon@dotnetfoundation.org</a:t>
            </a:r>
          </a:p>
        </p:txBody>
      </p:sp>
      <p:pic>
        <p:nvPicPr>
          <p:cNvPr id="7" name="Graphic 6" descr="Raised Hand">
            <a:extLst>
              <a:ext uri="{FF2B5EF4-FFF2-40B4-BE49-F238E27FC236}">
                <a16:creationId xmlns:a16="http://schemas.microsoft.com/office/drawing/2014/main" id="{F394E33B-C3D1-458B-B2E1-0BF009CD3E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71572" y="4648201"/>
            <a:ext cx="1632648" cy="1632648"/>
          </a:xfrm>
          <a:prstGeom prst="rect">
            <a:avLst/>
          </a:prstGeom>
        </p:spPr>
      </p:pic>
      <p:sp>
        <p:nvSpPr>
          <p:cNvPr id="25" name="Rectangle 24">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4521270"/>
            <a:ext cx="2115455" cy="1890204"/>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03777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A819B7B-C5DE-4DE1-949E-2294B8E86924}"/>
              </a:ext>
            </a:extLst>
          </p:cNvPr>
          <p:cNvPicPr>
            <a:picLocks noChangeAspect="1"/>
          </p:cNvPicPr>
          <p:nvPr/>
        </p:nvPicPr>
        <p:blipFill rotWithShape="1">
          <a:blip r:embed="rId3">
            <a:alphaModFix/>
          </a:blip>
          <a:srcRect l="29659" r="48398" b="18739"/>
          <a:stretch/>
        </p:blipFill>
        <p:spPr>
          <a:xfrm>
            <a:off x="5316583" y="0"/>
            <a:ext cx="6878084" cy="6858000"/>
          </a:xfrm>
          <a:prstGeom prst="rect">
            <a:avLst/>
          </a:prstGeom>
        </p:spPr>
      </p:pic>
      <p:sp>
        <p:nvSpPr>
          <p:cNvPr id="40" name="TextBox 39">
            <a:extLst>
              <a:ext uri="{FF2B5EF4-FFF2-40B4-BE49-F238E27FC236}">
                <a16:creationId xmlns:a16="http://schemas.microsoft.com/office/drawing/2014/main" id="{DCFCCB5D-670B-9246-B4FD-B3E0A4750D7B}"/>
              </a:ext>
            </a:extLst>
          </p:cNvPr>
          <p:cNvSpPr txBox="1"/>
          <p:nvPr/>
        </p:nvSpPr>
        <p:spPr>
          <a:xfrm>
            <a:off x="564382" y="2930402"/>
            <a:ext cx="3673891" cy="997196"/>
          </a:xfrm>
          <a:prstGeom prst="rect">
            <a:avLst/>
          </a:prstGeom>
          <a:noFill/>
        </p:spPr>
        <p:txBody>
          <a:bodyPr wrap="none" lIns="0" tIns="0" rIns="0" bIns="0" rtlCol="0">
            <a:spAutoFit/>
          </a:bodyPr>
          <a:lstStyle/>
          <a:p>
            <a:pPr marL="0" marR="0" lvl="0" indent="0" algn="l" defTabSz="914367"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50" normalizeH="0" baseline="0" noProof="0" dirty="0">
                <a:ln>
                  <a:noFill/>
                </a:ln>
                <a:solidFill>
                  <a:srgbClr val="505050"/>
                </a:solidFill>
                <a:effectLst/>
                <a:uLnTx/>
                <a:uFillTx/>
                <a:latin typeface="Segoe UI Semibold"/>
                <a:ea typeface="+mn-ea"/>
                <a:cs typeface="+mn-cs"/>
              </a:rPr>
              <a:t>.NET open source </a:t>
            </a:r>
            <a:br>
              <a:rPr kumimoji="0" lang="en-US" sz="3600" b="0" i="0" u="none" strike="noStrike" kern="1200" cap="none" spc="-50" normalizeH="0" baseline="0" noProof="0" dirty="0">
                <a:ln>
                  <a:noFill/>
                </a:ln>
                <a:solidFill>
                  <a:srgbClr val="505050"/>
                </a:solidFill>
                <a:effectLst/>
                <a:uLnTx/>
                <a:uFillTx/>
                <a:latin typeface="Segoe UI Semibold"/>
                <a:ea typeface="+mn-ea"/>
                <a:cs typeface="+mn-cs"/>
              </a:rPr>
            </a:br>
            <a:r>
              <a:rPr kumimoji="0" lang="en-US" sz="3600" b="0" i="0" u="none" strike="noStrike" kern="1200" cap="none" spc="-50" normalizeH="0" baseline="0" noProof="0" dirty="0">
                <a:ln>
                  <a:noFill/>
                </a:ln>
                <a:solidFill>
                  <a:srgbClr val="505050"/>
                </a:solidFill>
                <a:effectLst/>
                <a:uLnTx/>
                <a:uFillTx/>
                <a:latin typeface="Segoe UI Semibold"/>
                <a:ea typeface="+mn-ea"/>
                <a:cs typeface="+mn-cs"/>
              </a:rPr>
              <a:t>momentum</a:t>
            </a:r>
          </a:p>
        </p:txBody>
      </p:sp>
      <p:sp>
        <p:nvSpPr>
          <p:cNvPr id="12" name="Rectangle 11">
            <a:extLst>
              <a:ext uri="{FF2B5EF4-FFF2-40B4-BE49-F238E27FC236}">
                <a16:creationId xmlns:a16="http://schemas.microsoft.com/office/drawing/2014/main" id="{8916B301-6D52-0D4F-98AB-55B4D158A297}"/>
              </a:ext>
            </a:extLst>
          </p:cNvPr>
          <p:cNvSpPr/>
          <p:nvPr/>
        </p:nvSpPr>
        <p:spPr bwMode="auto">
          <a:xfrm>
            <a:off x="6203310" y="3984407"/>
            <a:ext cx="5124715" cy="60690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4800" b="0" i="0" u="none" strike="noStrike" kern="1200" cap="none" spc="0" normalizeH="0" baseline="0" noProof="0">
                <a:ln>
                  <a:noFill/>
                </a:ln>
                <a:gradFill>
                  <a:gsLst>
                    <a:gs pos="0">
                      <a:srgbClr val="FFFFFF"/>
                    </a:gs>
                    <a:gs pos="100000">
                      <a:srgbClr val="FFFFFF"/>
                    </a:gs>
                  </a:gsLst>
                  <a:lin ang="5400000" scaled="0"/>
                </a:gradFill>
                <a:effectLst>
                  <a:outerShdw blurRad="342900" dir="2700000" algn="tl" rotWithShape="0">
                    <a:prstClr val="black"/>
                  </a:outerShdw>
                </a:effectLst>
                <a:uLnTx/>
                <a:uFillTx/>
                <a:latin typeface="Segoe UI Semibold"/>
                <a:ea typeface="Segoe UI" pitchFamily="34" charset="0"/>
                <a:cs typeface="Segoe UI" pitchFamily="34" charset="0"/>
              </a:rPr>
              <a:t>61,000+</a:t>
            </a:r>
            <a:br>
              <a:rPr kumimoji="0" lang="en-US" sz="4000" b="0" i="0" u="none" strike="noStrike" kern="1200" cap="none" spc="0" normalizeH="0" baseline="0" noProof="0">
                <a:ln w="3175">
                  <a:noFill/>
                </a:ln>
                <a:gradFill>
                  <a:gsLst>
                    <a:gs pos="0">
                      <a:srgbClr val="FFFFFF"/>
                    </a:gs>
                    <a:gs pos="100000">
                      <a:srgbClr val="FFFFFF"/>
                    </a:gs>
                  </a:gsLst>
                  <a:lin ang="5400000" scaled="0"/>
                </a:gradFill>
                <a:effectLst/>
                <a:uLnTx/>
                <a:uFillTx/>
                <a:latin typeface="Segoe UI Semibold"/>
                <a:ea typeface="+mn-ea"/>
                <a:cs typeface="Segoe UI" pitchFamily="34" charset="0"/>
              </a:rPr>
            </a:br>
            <a:r>
              <a:rPr kumimoji="0" lang="en-US" sz="2000" b="0" i="0" u="none" strike="noStrike" kern="1200" cap="none" spc="0" normalizeH="0" baseline="0" noProof="0">
                <a:ln>
                  <a:noFill/>
                </a:ln>
                <a:gradFill>
                  <a:gsLst>
                    <a:gs pos="0">
                      <a:srgbClr val="FFFFFF"/>
                    </a:gs>
                    <a:gs pos="100000">
                      <a:srgbClr val="FFFFFF"/>
                    </a:gs>
                  </a:gsLst>
                  <a:lin ang="5400000" scaled="0"/>
                </a:gradFill>
                <a:effectLst>
                  <a:outerShdw blurRad="342900" dir="2700000" algn="tl" rotWithShape="0">
                    <a:prstClr val="black"/>
                  </a:outerShdw>
                </a:effectLst>
                <a:uLnTx/>
                <a:uFillTx/>
                <a:latin typeface="Segoe UI Semibold"/>
                <a:ea typeface="+mn-ea"/>
                <a:cs typeface="Segoe UI" pitchFamily="34" charset="0"/>
              </a:rPr>
              <a:t>a</a:t>
            </a:r>
            <a:r>
              <a:rPr kumimoji="0" lang="en-US" sz="2000" b="0" i="0" u="none" strike="noStrike" kern="1200" cap="none" spc="0" normalizeH="0" baseline="0" noProof="0" err="1">
                <a:ln>
                  <a:noFill/>
                </a:ln>
                <a:gradFill>
                  <a:gsLst>
                    <a:gs pos="0">
                      <a:srgbClr val="FFFFFF"/>
                    </a:gs>
                    <a:gs pos="100000">
                      <a:srgbClr val="FFFFFF"/>
                    </a:gs>
                  </a:gsLst>
                  <a:lin ang="5400000" scaled="0"/>
                </a:gradFill>
                <a:effectLst>
                  <a:outerShdw blurRad="342900" dir="2700000" algn="tl" rotWithShape="0">
                    <a:prstClr val="black"/>
                  </a:outerShdw>
                </a:effectLst>
                <a:uLnTx/>
                <a:uFillTx/>
                <a:latin typeface="Segoe UI Semibold"/>
                <a:ea typeface="+mn-ea"/>
                <a:cs typeface="Segoe UI" pitchFamily="34" charset="0"/>
              </a:rPr>
              <a:t>ccepted</a:t>
            </a:r>
            <a:r>
              <a:rPr kumimoji="0" lang="en-US" sz="2000" b="0" i="0" u="none" strike="noStrike" kern="1200" cap="none" spc="0" normalizeH="0" baseline="0" noProof="0">
                <a:ln>
                  <a:noFill/>
                </a:ln>
                <a:gradFill>
                  <a:gsLst>
                    <a:gs pos="0">
                      <a:srgbClr val="FFFFFF"/>
                    </a:gs>
                    <a:gs pos="100000">
                      <a:srgbClr val="FFFFFF"/>
                    </a:gs>
                  </a:gsLst>
                  <a:lin ang="5400000" scaled="0"/>
                </a:gradFill>
                <a:effectLst>
                  <a:outerShdw blurRad="342900" dir="2700000" algn="tl" rotWithShape="0">
                    <a:prstClr val="black"/>
                  </a:outerShdw>
                </a:effectLst>
                <a:uLnTx/>
                <a:uFillTx/>
                <a:latin typeface="Segoe UI Semibold"/>
                <a:ea typeface="+mn-ea"/>
                <a:cs typeface="Segoe UI" pitchFamily="34" charset="0"/>
              </a:rPr>
              <a:t> PRs from community</a:t>
            </a:r>
          </a:p>
        </p:txBody>
      </p:sp>
      <p:sp>
        <p:nvSpPr>
          <p:cNvPr id="13" name="Rectangle 12">
            <a:extLst>
              <a:ext uri="{FF2B5EF4-FFF2-40B4-BE49-F238E27FC236}">
                <a16:creationId xmlns:a16="http://schemas.microsoft.com/office/drawing/2014/main" id="{EA3CF690-DA7D-4742-B21E-52736CB4803A}"/>
              </a:ext>
            </a:extLst>
          </p:cNvPr>
          <p:cNvSpPr/>
          <p:nvPr/>
        </p:nvSpPr>
        <p:spPr bwMode="auto">
          <a:xfrm>
            <a:off x="6660510" y="2266690"/>
            <a:ext cx="4210315" cy="60690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87%</a:t>
            </a:r>
            <a:br>
              <a:rPr kumimoji="0" lang="en-US" sz="4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br>
            <a:r>
              <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rPr>
              <a:t>contributors outside Microsoft</a:t>
            </a:r>
          </a:p>
        </p:txBody>
      </p:sp>
      <p:pic>
        <p:nvPicPr>
          <p:cNvPr id="3" name="Picture 2">
            <a:extLst>
              <a:ext uri="{FF2B5EF4-FFF2-40B4-BE49-F238E27FC236}">
                <a16:creationId xmlns:a16="http://schemas.microsoft.com/office/drawing/2014/main" id="{49C345B0-3275-471D-8067-55D82FE05551}"/>
              </a:ext>
            </a:extLst>
          </p:cNvPr>
          <p:cNvPicPr>
            <a:picLocks noChangeAspect="1"/>
          </p:cNvPicPr>
          <p:nvPr/>
        </p:nvPicPr>
        <p:blipFill>
          <a:blip r:embed="rId4"/>
          <a:stretch>
            <a:fillRect/>
          </a:stretch>
        </p:blipFill>
        <p:spPr>
          <a:xfrm>
            <a:off x="4347470" y="2432020"/>
            <a:ext cx="1974671" cy="1855839"/>
          </a:xfrm>
          <a:prstGeom prst="rect">
            <a:avLst/>
          </a:prstGeom>
        </p:spPr>
      </p:pic>
    </p:spTree>
    <p:extLst>
      <p:ext uri="{BB962C8B-B14F-4D97-AF65-F5344CB8AC3E}">
        <p14:creationId xmlns:p14="http://schemas.microsoft.com/office/powerpoint/2010/main" val="1421890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42" presetClass="path" presetSubtype="0" decel="100000" fill="hold" grpId="1" nodeType="withEffect">
                                  <p:stCondLst>
                                    <p:cond delay="0"/>
                                  </p:stCondLst>
                                  <p:childTnLst>
                                    <p:animMotion origin="layout" path="M 4.79167E-6 0 L 4.79167E-6 0.03843 " pathEditMode="relative" rAng="0" ptsTypes="AA">
                                      <p:cBhvr>
                                        <p:cTn id="9" dur="500" spd="-100000" fill="hold"/>
                                        <p:tgtEl>
                                          <p:spTgt spid="40"/>
                                        </p:tgtEl>
                                        <p:attrNameLst>
                                          <p:attrName>ppt_x</p:attrName>
                                          <p:attrName>ppt_y</p:attrName>
                                        </p:attrNameLst>
                                      </p:cBhvr>
                                      <p:rCtr x="0" y="1921"/>
                                    </p:animMotion>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92439E-C21C-4B85-82D2-E9B81030B7F8}"/>
              </a:ext>
            </a:extLst>
          </p:cNvPr>
          <p:cNvSpPr>
            <a:spLocks noGrp="1"/>
          </p:cNvSpPr>
          <p:nvPr>
            <p:ph type="title" idx="4294967295"/>
          </p:nvPr>
        </p:nvSpPr>
        <p:spPr>
          <a:xfrm>
            <a:off x="609600" y="323850"/>
            <a:ext cx="11582400" cy="889000"/>
          </a:xfrm>
        </p:spPr>
        <p:txBody>
          <a:bodyPr>
            <a:normAutofit/>
          </a:bodyPr>
          <a:lstStyle/>
          <a:p>
            <a:r>
              <a:rPr lang="en-US">
                <a:latin typeface="+mj-lt"/>
              </a:rPr>
              <a:t>.NET Growth Continues</a:t>
            </a:r>
          </a:p>
        </p:txBody>
      </p:sp>
      <p:grpSp>
        <p:nvGrpSpPr>
          <p:cNvPr id="9" name="Group 8">
            <a:extLst>
              <a:ext uri="{FF2B5EF4-FFF2-40B4-BE49-F238E27FC236}">
                <a16:creationId xmlns:a16="http://schemas.microsoft.com/office/drawing/2014/main" id="{3CAB9BD6-903C-4F96-9BF4-D1B09A1CA5EB}"/>
              </a:ext>
            </a:extLst>
          </p:cNvPr>
          <p:cNvGrpSpPr/>
          <p:nvPr/>
        </p:nvGrpSpPr>
        <p:grpSpPr>
          <a:xfrm>
            <a:off x="751732" y="1893277"/>
            <a:ext cx="3844884" cy="3844884"/>
            <a:chOff x="1360449" y="1962615"/>
            <a:chExt cx="4215161" cy="4215161"/>
          </a:xfrm>
          <a:solidFill>
            <a:srgbClr val="7030A0"/>
          </a:solidFill>
        </p:grpSpPr>
        <p:sp>
          <p:nvSpPr>
            <p:cNvPr id="6" name="Oval 5">
              <a:extLst>
                <a:ext uri="{FF2B5EF4-FFF2-40B4-BE49-F238E27FC236}">
                  <a16:creationId xmlns:a16="http://schemas.microsoft.com/office/drawing/2014/main" id="{AE626F2B-A954-4C56-A5B5-AF236888E7CE}"/>
                </a:ext>
              </a:extLst>
            </p:cNvPr>
            <p:cNvSpPr/>
            <p:nvPr/>
          </p:nvSpPr>
          <p:spPr bwMode="auto">
            <a:xfrm>
              <a:off x="1360449" y="1962615"/>
              <a:ext cx="4215161" cy="4215161"/>
            </a:xfrm>
            <a:prstGeom prst="ellipse">
              <a:avLst/>
            </a:prstGeom>
            <a:grpFill/>
            <a:ln>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extBox 6">
              <a:extLst>
                <a:ext uri="{FF2B5EF4-FFF2-40B4-BE49-F238E27FC236}">
                  <a16:creationId xmlns:a16="http://schemas.microsoft.com/office/drawing/2014/main" id="{DD7AECAB-ECA5-4336-95F4-8B936D3A1A30}"/>
                </a:ext>
              </a:extLst>
            </p:cNvPr>
            <p:cNvSpPr txBox="1"/>
            <p:nvPr/>
          </p:nvSpPr>
          <p:spPr>
            <a:xfrm>
              <a:off x="2018371" y="2698595"/>
              <a:ext cx="2832409" cy="492443"/>
            </a:xfrm>
            <a:prstGeom prst="rect">
              <a:avLst/>
            </a:prstGeom>
            <a:grp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Segoe UI"/>
                  <a:ea typeface="+mn-ea"/>
                  <a:cs typeface="+mn-cs"/>
                </a:rPr>
                <a:t>Visual Studio </a:t>
              </a:r>
            </a:p>
          </p:txBody>
        </p:sp>
        <p:sp>
          <p:nvSpPr>
            <p:cNvPr id="8" name="TextBox 7">
              <a:extLst>
                <a:ext uri="{FF2B5EF4-FFF2-40B4-BE49-F238E27FC236}">
                  <a16:creationId xmlns:a16="http://schemas.microsoft.com/office/drawing/2014/main" id="{B1B70FD7-8B44-4406-AC78-85AD0EFCF564}"/>
                </a:ext>
              </a:extLst>
            </p:cNvPr>
            <p:cNvSpPr txBox="1"/>
            <p:nvPr/>
          </p:nvSpPr>
          <p:spPr>
            <a:xfrm>
              <a:off x="1852247" y="3681046"/>
              <a:ext cx="3188677" cy="1889533"/>
            </a:xfrm>
            <a:prstGeom prst="rect">
              <a:avLst/>
            </a:prstGeom>
            <a:grp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UI"/>
                  <a:ea typeface="+mn-ea"/>
                  <a:cs typeface="+mn-cs"/>
                </a:rPr>
                <a:t>+1 million new </a:t>
              </a:r>
              <a:r>
                <a:rPr kumimoji="0" lang="en-US" sz="2800" b="0" i="0" u="none" strike="noStrike" kern="1200" cap="none" spc="0" normalizeH="0" baseline="0" noProof="0">
                  <a:ln>
                    <a:noFill/>
                  </a:ln>
                  <a:solidFill>
                    <a:srgbClr val="FFFFFF"/>
                  </a:solidFill>
                  <a:effectLst/>
                  <a:uLnTx/>
                  <a:uFillTx/>
                  <a:latin typeface="Segoe UI"/>
                  <a:ea typeface="+mn-ea"/>
                  <a:cs typeface="+mn-cs"/>
                </a:rPr>
                <a:t>monthly active .NET developers in last year</a:t>
              </a:r>
            </a:p>
          </p:txBody>
        </p:sp>
      </p:grpSp>
      <p:grpSp>
        <p:nvGrpSpPr>
          <p:cNvPr id="17" name="Group 16">
            <a:extLst>
              <a:ext uri="{FF2B5EF4-FFF2-40B4-BE49-F238E27FC236}">
                <a16:creationId xmlns:a16="http://schemas.microsoft.com/office/drawing/2014/main" id="{743093FE-7E6A-4C69-946D-BEDDF17A02A6}"/>
              </a:ext>
            </a:extLst>
          </p:cNvPr>
          <p:cNvGrpSpPr/>
          <p:nvPr/>
        </p:nvGrpSpPr>
        <p:grpSpPr>
          <a:xfrm>
            <a:off x="5196743" y="1534821"/>
            <a:ext cx="6137197" cy="4561795"/>
            <a:chOff x="5091635" y="1176365"/>
            <a:chExt cx="6137197" cy="4561795"/>
          </a:xfrm>
        </p:grpSpPr>
        <p:graphicFrame>
          <p:nvGraphicFramePr>
            <p:cNvPr id="15" name="Chart 14">
              <a:extLst>
                <a:ext uri="{FF2B5EF4-FFF2-40B4-BE49-F238E27FC236}">
                  <a16:creationId xmlns:a16="http://schemas.microsoft.com/office/drawing/2014/main" id="{1BB37389-58D6-4EA0-B9E8-B74D0A071185}"/>
                </a:ext>
              </a:extLst>
            </p:cNvPr>
            <p:cNvGraphicFramePr>
              <a:graphicFrameLocks/>
            </p:cNvGraphicFramePr>
            <p:nvPr>
              <p:extLst>
                <p:ext uri="{D42A27DB-BD31-4B8C-83A1-F6EECF244321}">
                  <p14:modId xmlns:p14="http://schemas.microsoft.com/office/powerpoint/2010/main" val="758946645"/>
                </p:ext>
              </p:extLst>
            </p:nvPr>
          </p:nvGraphicFramePr>
          <p:xfrm>
            <a:off x="5196743" y="1893276"/>
            <a:ext cx="6032089" cy="3844884"/>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E9FA0729-BB5A-48C1-8AFB-B3D22818820D}"/>
                </a:ext>
              </a:extLst>
            </p:cNvPr>
            <p:cNvSpPr txBox="1"/>
            <p:nvPr/>
          </p:nvSpPr>
          <p:spPr>
            <a:xfrm>
              <a:off x="5091635" y="1176365"/>
              <a:ext cx="6137197"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a:ea typeface="+mn-ea"/>
                  <a:cs typeface="+mn-cs"/>
                </a:rPr>
                <a:t>&gt;1 million </a:t>
              </a:r>
              <a:r>
                <a:rPr kumimoji="0" lang="en-US" sz="2800" b="0" i="0" u="none" strike="noStrike" kern="1200" cap="none" spc="0" normalizeH="0" baseline="0" noProof="0">
                  <a:ln>
                    <a:noFill/>
                  </a:ln>
                  <a:solidFill>
                    <a:srgbClr val="000000"/>
                  </a:solidFill>
                  <a:effectLst/>
                  <a:uLnTx/>
                  <a:uFillTx/>
                  <a:latin typeface="Segoe UI"/>
                  <a:ea typeface="+mn-ea"/>
                  <a:cs typeface="+mn-cs"/>
                </a:rPr>
                <a:t>.NET Core developers</a:t>
              </a:r>
            </a:p>
          </p:txBody>
        </p:sp>
        <p:sp>
          <p:nvSpPr>
            <p:cNvPr id="10" name="TextBox 9">
              <a:extLst>
                <a:ext uri="{FF2B5EF4-FFF2-40B4-BE49-F238E27FC236}">
                  <a16:creationId xmlns:a16="http://schemas.microsoft.com/office/drawing/2014/main" id="{3D1C55E1-4005-45E7-A5EC-D2134006D28A}"/>
                </a:ext>
              </a:extLst>
            </p:cNvPr>
            <p:cNvSpPr txBox="1"/>
            <p:nvPr/>
          </p:nvSpPr>
          <p:spPr>
            <a:xfrm>
              <a:off x="5303520" y="1643828"/>
              <a:ext cx="592531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6E6E6">
                      <a:lumMod val="50000"/>
                    </a:srgbClr>
                  </a:solidFill>
                  <a:effectLst/>
                  <a:uLnTx/>
                  <a:uFillTx/>
                  <a:latin typeface="Segoe UI"/>
                  <a:ea typeface="+mn-ea"/>
                  <a:cs typeface="+mn-cs"/>
                </a:rPr>
                <a:t>Visual Studio, Visual Studio for Mac, Visual Studio Code</a:t>
              </a:r>
            </a:p>
          </p:txBody>
        </p:sp>
      </p:grpSp>
    </p:spTree>
    <p:extLst>
      <p:ext uri="{BB962C8B-B14F-4D97-AF65-F5344CB8AC3E}">
        <p14:creationId xmlns:p14="http://schemas.microsoft.com/office/powerpoint/2010/main" val="25558039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750"/>
                                        <p:tgtEl>
                                          <p:spTgt spid="17"/>
                                        </p:tgtEl>
                                      </p:cBhvr>
                                    </p:animEffect>
                                    <p:anim calcmode="lin" valueType="num">
                                      <p:cBhvr>
                                        <p:cTn id="14" dur="750" fill="hold"/>
                                        <p:tgtEl>
                                          <p:spTgt spid="17"/>
                                        </p:tgtEl>
                                        <p:attrNameLst>
                                          <p:attrName>ppt_x</p:attrName>
                                        </p:attrNameLst>
                                      </p:cBhvr>
                                      <p:tavLst>
                                        <p:tav tm="0">
                                          <p:val>
                                            <p:strVal val="#ppt_x"/>
                                          </p:val>
                                        </p:tav>
                                        <p:tav tm="100000">
                                          <p:val>
                                            <p:strVal val="#ppt_x"/>
                                          </p:val>
                                        </p:tav>
                                      </p:tavLst>
                                    </p:anim>
                                    <p:anim calcmode="lin" valueType="num">
                                      <p:cBhvr>
                                        <p:cTn id="15"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36737B9-E457-466D-9175-AF26C2771C79}"/>
              </a:ext>
            </a:extLst>
          </p:cNvPr>
          <p:cNvGrpSpPr/>
          <p:nvPr/>
        </p:nvGrpSpPr>
        <p:grpSpPr>
          <a:xfrm>
            <a:off x="0" y="699143"/>
            <a:ext cx="12192000" cy="5793734"/>
            <a:chOff x="0" y="788538"/>
            <a:chExt cx="12192000" cy="5463723"/>
          </a:xfrm>
        </p:grpSpPr>
        <p:pic>
          <p:nvPicPr>
            <p:cNvPr id="9" name="Picture 8" descr="A close up of a map&#10;&#10;Description generated with high confidence">
              <a:extLst>
                <a:ext uri="{FF2B5EF4-FFF2-40B4-BE49-F238E27FC236}">
                  <a16:creationId xmlns:a16="http://schemas.microsoft.com/office/drawing/2014/main" id="{42F76381-65E2-4E56-B2F4-1DD8A1A47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0437"/>
              <a:ext cx="12192000" cy="5431824"/>
            </a:xfrm>
            <a:prstGeom prst="rect">
              <a:avLst/>
            </a:prstGeom>
          </p:spPr>
        </p:pic>
        <p:sp>
          <p:nvSpPr>
            <p:cNvPr id="11" name="Rectangle 10">
              <a:extLst>
                <a:ext uri="{FF2B5EF4-FFF2-40B4-BE49-F238E27FC236}">
                  <a16:creationId xmlns:a16="http://schemas.microsoft.com/office/drawing/2014/main" id="{9223A667-58A1-42CD-9C5C-177E516F13DA}"/>
                </a:ext>
              </a:extLst>
            </p:cNvPr>
            <p:cNvSpPr/>
            <p:nvPr/>
          </p:nvSpPr>
          <p:spPr bwMode="auto">
            <a:xfrm>
              <a:off x="0" y="788538"/>
              <a:ext cx="2679405" cy="17713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2" name="Title 1"/>
          <p:cNvSpPr>
            <a:spLocks noGrp="1"/>
          </p:cNvSpPr>
          <p:nvPr>
            <p:ph type="title" idx="4294967295"/>
          </p:nvPr>
        </p:nvSpPr>
        <p:spPr>
          <a:xfrm>
            <a:off x="0" y="125413"/>
            <a:ext cx="11306175" cy="573730"/>
          </a:xfrm>
        </p:spPr>
        <p:txBody>
          <a:bodyPr>
            <a:normAutofit fontScale="90000"/>
          </a:bodyPr>
          <a:lstStyle/>
          <a:p>
            <a:r>
              <a:rPr lang="en-US" dirty="0">
                <a:latin typeface="Segoe UI Semibold" panose="020B0702040204020203" pitchFamily="34" charset="0"/>
                <a:cs typeface="Segoe UI Semibold" panose="020B0702040204020203" pitchFamily="34" charset="0"/>
              </a:rPr>
              <a:t>Top 30 Highest Velocity OSS Projects on GitHub</a:t>
            </a:r>
          </a:p>
        </p:txBody>
      </p:sp>
      <p:sp>
        <p:nvSpPr>
          <p:cNvPr id="5" name="Rectangle 4"/>
          <p:cNvSpPr/>
          <p:nvPr/>
        </p:nvSpPr>
        <p:spPr>
          <a:xfrm>
            <a:off x="158002" y="6396416"/>
            <a:ext cx="669999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05050"/>
                </a:solidFill>
                <a:effectLst/>
                <a:uLnTx/>
                <a:uFillTx/>
                <a:latin typeface="Segoe UI Semilight"/>
                <a:ea typeface="+mn-ea"/>
                <a:cs typeface="+mn-cs"/>
                <a:hlinkClick r:id="rId4"/>
              </a:rPr>
              <a:t>https://www.cncf.io/blog/2017/06/05/30-highest-velocity-open-source-projects/</a:t>
            </a:r>
            <a:endParaRPr kumimoji="0" lang="en-US" sz="1200" b="0" i="0" u="none" strike="noStrike" kern="1200" cap="none" spc="0" normalizeH="0" baseline="0" noProof="0">
              <a:ln>
                <a:noFill/>
              </a:ln>
              <a:solidFill>
                <a:srgbClr val="505050"/>
              </a:solidFill>
              <a:effectLst/>
              <a:uLnTx/>
              <a:uFillTx/>
              <a:latin typeface="Segoe UI Semi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05050"/>
                </a:solidFill>
                <a:effectLst/>
                <a:uLnTx/>
                <a:uFillTx/>
                <a:latin typeface="Segoe UI Semilight"/>
                <a:ea typeface="+mn-ea"/>
                <a:cs typeface="+mn-cs"/>
                <a:hlinkClick r:id="rId5"/>
              </a:rPr>
              <a:t>https://raw.githubusercontent.com/cncf/velocity/master/charts/top30_20170801_20180801.png</a:t>
            </a:r>
            <a:r>
              <a:rPr kumimoji="0" lang="en-US" sz="1200" b="0" i="0" u="none" strike="noStrike" kern="1200" cap="none" spc="0" normalizeH="0" baseline="0" noProof="0">
                <a:ln>
                  <a:noFill/>
                </a:ln>
                <a:solidFill>
                  <a:srgbClr val="505050"/>
                </a:solidFill>
                <a:effectLst/>
                <a:uLnTx/>
                <a:uFillTx/>
                <a:latin typeface="Segoe UI Semilight"/>
                <a:ea typeface="+mn-ea"/>
                <a:cs typeface="+mn-cs"/>
              </a:rPr>
              <a:t>  </a:t>
            </a:r>
          </a:p>
        </p:txBody>
      </p:sp>
      <p:pic>
        <p:nvPicPr>
          <p:cNvPr id="1026" name="Picture 2" descr="Cloud Native Computing Found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316" y="5692674"/>
            <a:ext cx="2581275" cy="714375"/>
          </a:xfrm>
          <a:prstGeom prst="rect">
            <a:avLst/>
          </a:prstGeom>
          <a:solidFill>
            <a:schemeClr val="bg1"/>
          </a:solidFill>
        </p:spPr>
      </p:pic>
      <p:sp>
        <p:nvSpPr>
          <p:cNvPr id="6" name="Arrow: Right 5"/>
          <p:cNvSpPr/>
          <p:nvPr/>
        </p:nvSpPr>
        <p:spPr>
          <a:xfrm rot="10800000">
            <a:off x="7486284" y="2418121"/>
            <a:ext cx="1382293" cy="338248"/>
          </a:xfrm>
          <a:prstGeom prst="rightArrow">
            <a:avLst/>
          </a:prstGeom>
          <a:solidFill>
            <a:srgbClr val="00B0F0"/>
          </a:solidFill>
          <a:ln>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0065A7"/>
                </a:solidFill>
                <a:prstDash val="solid"/>
              </a:ln>
              <a:solidFill>
                <a:srgbClr val="0065A7">
                  <a:lumMod val="40000"/>
                  <a:lumOff val="60000"/>
                </a:srgbClr>
              </a:solidFill>
              <a:effectLst/>
              <a:uLnTx/>
              <a:uFillTx/>
              <a:latin typeface="Segoe UI Semilight"/>
              <a:ea typeface="+mn-ea"/>
              <a:cs typeface="+mn-cs"/>
            </a:endParaRPr>
          </a:p>
        </p:txBody>
      </p:sp>
    </p:spTree>
    <p:extLst>
      <p:ext uri="{BB962C8B-B14F-4D97-AF65-F5344CB8AC3E}">
        <p14:creationId xmlns:p14="http://schemas.microsoft.com/office/powerpoint/2010/main" val="2758877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14B7BD-6CB1-449A-9C0D-16673E558F15}"/>
              </a:ext>
            </a:extLst>
          </p:cNvPr>
          <p:cNvSpPr/>
          <p:nvPr/>
        </p:nvSpPr>
        <p:spPr bwMode="auto">
          <a:xfrm>
            <a:off x="0" y="5100984"/>
            <a:ext cx="12191999" cy="1757016"/>
          </a:xfrm>
          <a:prstGeom prst="rect">
            <a:avLst/>
          </a:prstGeom>
          <a:solidFill>
            <a:srgbClr val="7030A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Calibri"/>
              <a:ea typeface="Segoe UI" pitchFamily="34" charset="0"/>
              <a:cs typeface="Segoe UI" pitchFamily="34" charset="0"/>
            </a:endParaRPr>
          </a:p>
        </p:txBody>
      </p:sp>
      <p:sp>
        <p:nvSpPr>
          <p:cNvPr id="4" name="Rectangle 3">
            <a:extLst>
              <a:ext uri="{FF2B5EF4-FFF2-40B4-BE49-F238E27FC236}">
                <a16:creationId xmlns:a16="http://schemas.microsoft.com/office/drawing/2014/main" id="{DCC2DE77-0AB9-47B6-8DBF-7920B8615937}"/>
              </a:ext>
            </a:extLst>
          </p:cNvPr>
          <p:cNvSpPr/>
          <p:nvPr/>
        </p:nvSpPr>
        <p:spPr>
          <a:xfrm>
            <a:off x="1085285" y="5260665"/>
            <a:ext cx="10021427" cy="1643527"/>
          </a:xfrm>
          <a:prstGeom prst="rect">
            <a:avLst/>
          </a:prstGeom>
        </p:spPr>
        <p:txBody>
          <a:bodyPr wrap="square">
            <a:spAutoFit/>
          </a:bodyPr>
          <a:lstStyle/>
          <a:p>
            <a:pPr marL="60325" marR="0" lvl="0" indent="-60325"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“Using the same-size server, we were able to go from 1,000 requests per second per node with Node.js to 20,000 requests per second with .NET Core.“ </a:t>
            </a:r>
            <a:r>
              <a:rPr kumimoji="0" lang="en-US" sz="20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 </a:t>
            </a:r>
            <a:r>
              <a:rPr kumimoji="0" lang="en-US" sz="2000" b="0" i="0" u="none" strike="noStrike" kern="1200" cap="none" spc="0" normalizeH="0" baseline="0" noProof="0" dirty="0" err="1">
                <a:ln>
                  <a:noFill/>
                </a:ln>
                <a:solidFill>
                  <a:srgbClr val="FFFFFF"/>
                </a:solidFill>
                <a:effectLst/>
                <a:uLnTx/>
                <a:uFillTx/>
                <a:latin typeface="Segoe UI" panose="020B0502040204020203" pitchFamily="34" charset="0"/>
                <a:ea typeface="+mn-ea"/>
                <a:cs typeface="Segoe UI" panose="020B0502040204020203" pitchFamily="34" charset="0"/>
              </a:rPr>
              <a:t>Raygun</a:t>
            </a:r>
            <a:endParaRPr kumimoji="0" lang="en-US" sz="20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60325" marR="0" lvl="0" indent="-60325"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60325" marR="0" lvl="0" indent="-60325"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www.dot.net/customers</a:t>
            </a:r>
            <a:r>
              <a:rPr kumimoji="0" lang="en-US" sz="2000" b="0" i="0" u="none" strike="noStrike" kern="1200" cap="none" spc="0" normalizeH="0" baseline="0" noProof="0" dirty="0">
                <a:ln>
                  <a:noFill/>
                </a:ln>
                <a:solidFill>
                  <a:srgbClr val="101128"/>
                </a:solidFill>
                <a:effectLst/>
                <a:uLnTx/>
                <a:uFillTx/>
                <a:latin typeface="Segoe UI" panose="020B0502040204020203" pitchFamily="34" charset="0"/>
                <a:ea typeface="+mn-ea"/>
                <a:cs typeface="Segoe UI" panose="020B0502040204020203" pitchFamily="34" charset="0"/>
              </a:rPr>
              <a:t>    </a:t>
            </a:r>
          </a:p>
        </p:txBody>
      </p:sp>
      <p:sp>
        <p:nvSpPr>
          <p:cNvPr id="6" name="Rectangle 5">
            <a:extLst>
              <a:ext uri="{FF2B5EF4-FFF2-40B4-BE49-F238E27FC236}">
                <a16:creationId xmlns:a16="http://schemas.microsoft.com/office/drawing/2014/main" id="{942E461A-95EE-49AD-B16C-AE7C4BE39B49}"/>
              </a:ext>
            </a:extLst>
          </p:cNvPr>
          <p:cNvSpPr/>
          <p:nvPr/>
        </p:nvSpPr>
        <p:spPr>
          <a:xfrm>
            <a:off x="0" y="4741581"/>
            <a:ext cx="12192000"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99999"/>
                </a:solidFill>
                <a:effectLst/>
                <a:uLnTx/>
                <a:uFillTx/>
                <a:latin typeface="Segoe UI"/>
                <a:ea typeface="+mn-ea"/>
                <a:cs typeface="+mn-cs"/>
              </a:rPr>
              <a:t>Data sourced from official tests available at </a:t>
            </a:r>
            <a:r>
              <a:rPr kumimoji="0" lang="en-US" sz="1200" b="0" i="0" u="sng" strike="noStrike" kern="1200" cap="none" spc="0" normalizeH="0" baseline="0" noProof="0" err="1">
                <a:ln>
                  <a:noFill/>
                </a:ln>
                <a:solidFill>
                  <a:srgbClr val="512BD4"/>
                </a:solidFill>
                <a:effectLst/>
                <a:uLnTx/>
                <a:uFillTx/>
                <a:latin typeface="Segoe UI"/>
                <a:ea typeface="+mn-ea"/>
                <a:cs typeface="+mn-cs"/>
                <a:hlinkClick r:id="rId3"/>
              </a:rPr>
              <a:t>TechEmpower</a:t>
            </a:r>
            <a:r>
              <a:rPr kumimoji="0" lang="en-US" sz="1200" b="0" i="0" u="sng" strike="noStrike" kern="1200" cap="none" spc="0" normalizeH="0" baseline="0" noProof="0">
                <a:ln>
                  <a:noFill/>
                </a:ln>
                <a:solidFill>
                  <a:srgbClr val="512BD4"/>
                </a:solidFill>
                <a:effectLst/>
                <a:uLnTx/>
                <a:uFillTx/>
                <a:latin typeface="Segoe UI"/>
                <a:ea typeface="+mn-ea"/>
                <a:cs typeface="+mn-cs"/>
                <a:hlinkClick r:id="rId3"/>
              </a:rPr>
              <a:t> Round 16</a:t>
            </a:r>
            <a:r>
              <a:rPr kumimoji="0" lang="en-US" sz="1200" b="0" i="0" u="none" strike="noStrike" kern="1200" cap="none" spc="0" normalizeH="0" baseline="0" noProof="0">
                <a:ln>
                  <a:noFill/>
                </a:ln>
                <a:solidFill>
                  <a:srgbClr val="999999"/>
                </a:solidFill>
                <a:effectLst/>
                <a:uLnTx/>
                <a:uFillTx/>
                <a:latin typeface="Segoe UI"/>
                <a:ea typeface="+mn-ea"/>
                <a:cs typeface="+mn-cs"/>
              </a:rPr>
              <a:t>.</a:t>
            </a:r>
            <a:endParaRPr kumimoji="0" lang="en-US" sz="1200" b="0" i="0" u="none" strike="noStrike" kern="1200" cap="none" spc="0" normalizeH="0" baseline="0" noProof="0">
              <a:ln>
                <a:noFill/>
              </a:ln>
              <a:solidFill>
                <a:srgbClr val="505050"/>
              </a:solidFill>
              <a:effectLst/>
              <a:uLnTx/>
              <a:uFillTx/>
              <a:latin typeface="Segoe UI"/>
              <a:ea typeface="+mn-ea"/>
              <a:cs typeface="+mn-cs"/>
            </a:endParaRPr>
          </a:p>
        </p:txBody>
      </p:sp>
      <p:pic>
        <p:nvPicPr>
          <p:cNvPr id="2" name="Graphic 1">
            <a:extLst>
              <a:ext uri="{FF2B5EF4-FFF2-40B4-BE49-F238E27FC236}">
                <a16:creationId xmlns:a16="http://schemas.microsoft.com/office/drawing/2014/main" id="{9EAE3279-BFE8-493E-9E65-30DEF4280E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21500" y="1615044"/>
            <a:ext cx="6876976" cy="3243856"/>
          </a:xfrm>
          <a:prstGeom prst="rect">
            <a:avLst/>
          </a:prstGeom>
        </p:spPr>
      </p:pic>
      <p:sp>
        <p:nvSpPr>
          <p:cNvPr id="9" name="Title 4">
            <a:extLst>
              <a:ext uri="{FF2B5EF4-FFF2-40B4-BE49-F238E27FC236}">
                <a16:creationId xmlns:a16="http://schemas.microsoft.com/office/drawing/2014/main" id="{29913A41-B860-4DDC-8FBA-DC0E3A9BA31E}"/>
              </a:ext>
            </a:extLst>
          </p:cNvPr>
          <p:cNvSpPr>
            <a:spLocks noGrp="1"/>
          </p:cNvSpPr>
          <p:nvPr>
            <p:ph type="title"/>
          </p:nvPr>
        </p:nvSpPr>
        <p:spPr>
          <a:xfrm>
            <a:off x="0" y="254192"/>
            <a:ext cx="12192000" cy="1486561"/>
          </a:xfrm>
        </p:spPr>
        <p:txBody>
          <a:bodyPr wrap="square">
            <a:spAutoFit/>
          </a:bodyPr>
          <a:lstStyle/>
          <a:p>
            <a:pPr algn="ctr"/>
            <a:r>
              <a:rPr lang="en-US" sz="6600" b="1" dirty="0">
                <a:latin typeface="Segoe UI Semibold" panose="020B0502040204020203" pitchFamily="34" charset="0"/>
                <a:cs typeface="Segoe UI Semibold" panose="020B0502040204020203" pitchFamily="34" charset="0"/>
              </a:rPr>
              <a:t>.NET</a:t>
            </a:r>
            <a:br>
              <a:rPr lang="en-US" sz="4800" b="1" dirty="0">
                <a:latin typeface="Segoe UI Semibold" panose="020B0502040204020203" pitchFamily="34" charset="0"/>
                <a:cs typeface="Segoe UI Semibold" panose="020B0502040204020203" pitchFamily="34" charset="0"/>
              </a:rPr>
            </a:br>
            <a:r>
              <a:rPr lang="en-US" sz="2800" b="1" dirty="0">
                <a:solidFill>
                  <a:schemeClr val="accent1"/>
                </a:solidFill>
                <a:latin typeface="Segoe UI Semibold" panose="020B0502040204020203" pitchFamily="34" charset="0"/>
                <a:cs typeface="Segoe UI Semibold" panose="020B0502040204020203" pitchFamily="34" charset="0"/>
              </a:rPr>
              <a:t>Faster than any other popular framework</a:t>
            </a:r>
          </a:p>
        </p:txBody>
      </p:sp>
    </p:spTree>
    <p:extLst>
      <p:ext uri="{BB962C8B-B14F-4D97-AF65-F5344CB8AC3E}">
        <p14:creationId xmlns:p14="http://schemas.microsoft.com/office/powerpoint/2010/main" val="3697316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1000" t="-20000" b="-17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27DF79-8B58-4867-A438-9F07FBFD83C8}"/>
              </a:ext>
            </a:extLst>
          </p:cNvPr>
          <p:cNvSpPr/>
          <p:nvPr/>
        </p:nvSpPr>
        <p:spPr>
          <a:xfrm>
            <a:off x="8458157" y="6488668"/>
            <a:ext cx="3733843" cy="369332"/>
          </a:xfrm>
          <a:prstGeom prst="rect">
            <a:avLst/>
          </a:prstGeom>
          <a:solidFill>
            <a:schemeClr val="bg1">
              <a:alpha val="56000"/>
            </a:schemeClr>
          </a:solidFill>
        </p:spPr>
        <p:txBody>
          <a:bodyPr wrap="none">
            <a:spAutoFit/>
          </a:bodyPr>
          <a:lstStyle/>
          <a:p>
            <a:r>
              <a:rPr lang="en-US" dirty="0">
                <a:latin typeface="-apple-system"/>
              </a:rPr>
              <a:t>Photo by </a:t>
            </a:r>
            <a:r>
              <a:rPr lang="en-US" dirty="0" err="1">
                <a:latin typeface="-apple-system"/>
                <a:hlinkClick r:id="rId3">
                  <a:extLst>
                    <a:ext uri="{A12FA001-AC4F-418D-AE19-62706E023703}">
                      <ahyp:hlinkClr xmlns:ahyp="http://schemas.microsoft.com/office/drawing/2018/hyperlinkcolor" val="tx"/>
                    </a:ext>
                  </a:extLst>
                </a:hlinkClick>
              </a:rPr>
              <a:t>Camylla</a:t>
            </a:r>
            <a:r>
              <a:rPr lang="en-US" dirty="0">
                <a:latin typeface="-apple-system"/>
                <a:hlinkClick r:id="rId3">
                  <a:extLst>
                    <a:ext uri="{A12FA001-AC4F-418D-AE19-62706E023703}">
                      <ahyp:hlinkClr xmlns:ahyp="http://schemas.microsoft.com/office/drawing/2018/hyperlinkcolor" val="tx"/>
                    </a:ext>
                  </a:extLst>
                </a:hlinkClick>
              </a:rPr>
              <a:t> Battani</a:t>
            </a:r>
            <a:r>
              <a:rPr lang="en-US" dirty="0">
                <a:latin typeface="-apple-system"/>
              </a:rPr>
              <a:t> on </a:t>
            </a:r>
            <a:r>
              <a:rPr lang="en-US" dirty="0" err="1">
                <a:latin typeface="-apple-system"/>
                <a:hlinkClick r:id="rId4">
                  <a:extLst>
                    <a:ext uri="{A12FA001-AC4F-418D-AE19-62706E023703}">
                      <ahyp:hlinkClr xmlns:ahyp="http://schemas.microsoft.com/office/drawing/2018/hyperlinkcolor" val="tx"/>
                    </a:ext>
                  </a:extLst>
                </a:hlinkClick>
              </a:rPr>
              <a:t>Unsplash</a:t>
            </a:r>
            <a:endParaRPr lang="en-US" dirty="0"/>
          </a:p>
        </p:txBody>
      </p:sp>
      <p:sp>
        <p:nvSpPr>
          <p:cNvPr id="5" name="Text Placeholder 3">
            <a:extLst>
              <a:ext uri="{FF2B5EF4-FFF2-40B4-BE49-F238E27FC236}">
                <a16:creationId xmlns:a16="http://schemas.microsoft.com/office/drawing/2014/main" id="{8041AA55-F670-4910-B988-446EC5689A5C}"/>
              </a:ext>
            </a:extLst>
          </p:cNvPr>
          <p:cNvSpPr txBox="1">
            <a:spLocks/>
          </p:cNvSpPr>
          <p:nvPr/>
        </p:nvSpPr>
        <p:spPr>
          <a:xfrm>
            <a:off x="6096000" y="3201310"/>
            <a:ext cx="5425046" cy="158812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392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400" dirty="0"/>
              <a:t>Why does it have a Foundation?</a:t>
            </a:r>
          </a:p>
        </p:txBody>
      </p:sp>
    </p:spTree>
    <p:extLst>
      <p:ext uri="{BB962C8B-B14F-4D97-AF65-F5344CB8AC3E}">
        <p14:creationId xmlns:p14="http://schemas.microsoft.com/office/powerpoint/2010/main" val="2876424647"/>
      </p:ext>
    </p:extLst>
  </p:cSld>
  <p:clrMapOvr>
    <a:masterClrMapping/>
  </p:clrMapOvr>
  <p:transition>
    <p:fade/>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otnet_Template">
  <a:themeElements>
    <a:clrScheme name="Dotnet">
      <a:dk1>
        <a:srgbClr val="505050"/>
      </a:dk1>
      <a:lt1>
        <a:srgbClr val="FFFFFF"/>
      </a:lt1>
      <a:dk2>
        <a:srgbClr val="7030A0"/>
      </a:dk2>
      <a:lt2>
        <a:srgbClr val="F2F2F2"/>
      </a:lt2>
      <a:accent1>
        <a:srgbClr val="7030A0"/>
      </a:accent1>
      <a:accent2>
        <a:srgbClr val="0078D7"/>
      </a:accent2>
      <a:accent3>
        <a:srgbClr val="008272"/>
      </a:accent3>
      <a:accent4>
        <a:srgbClr val="D2D2D2"/>
      </a:accent4>
      <a:accent5>
        <a:srgbClr val="737373"/>
      </a:accent5>
      <a:accent6>
        <a:srgbClr val="50505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Connect_2016_SlideTemplate.potx" id="{C234CE7A-26D5-49BB-B05A-16F212610622}" vid="{5650B0BA-FAE4-45A0-B96B-B7C7DED0CDE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1018</Words>
  <Application>Microsoft Office PowerPoint</Application>
  <PresentationFormat>Widescreen</PresentationFormat>
  <Paragraphs>239</Paragraphs>
  <Slides>49</Slides>
  <Notes>19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49</vt:i4>
      </vt:variant>
    </vt:vector>
  </HeadingPairs>
  <TitlesOfParts>
    <vt:vector size="60" baseType="lpstr">
      <vt:lpstr>-apple-system</vt:lpstr>
      <vt:lpstr>Arial</vt:lpstr>
      <vt:lpstr>Calibri</vt:lpstr>
      <vt:lpstr>Calibri Light</vt:lpstr>
      <vt:lpstr>Eras Bold ITC</vt:lpstr>
      <vt:lpstr>Segoe UI</vt:lpstr>
      <vt:lpstr>Segoe UI Light</vt:lpstr>
      <vt:lpstr>Segoe UI Semibold</vt:lpstr>
      <vt:lpstr>Segoe UI Semilight</vt:lpstr>
      <vt:lpstr>1_Office Theme</vt:lpstr>
      <vt:lpstr>Dotnet_Template</vt:lpstr>
      <vt:lpstr>Open Source Software Foundations</vt:lpstr>
      <vt:lpstr>*record scratch* *freeze frame*</vt:lpstr>
      <vt:lpstr>I have questions</vt:lpstr>
      <vt:lpstr>.NET Open Source Journey</vt:lpstr>
      <vt:lpstr>PowerPoint Presentation</vt:lpstr>
      <vt:lpstr>.NET Growth Continues</vt:lpstr>
      <vt:lpstr>Top 30 Highest Velocity OSS Projects on GitHub</vt:lpstr>
      <vt:lpstr>.NET Faster than any other popular framework</vt:lpstr>
      <vt:lpstr>PowerPoint Presentation</vt:lpstr>
      <vt:lpstr>Let’s ask Prof. Wikipedia</vt:lpstr>
      <vt:lpstr>What Problems Do Open Source Software Foundations Solve?</vt:lpstr>
      <vt:lpstr>PowerPoint Presentation</vt:lpstr>
      <vt:lpstr>PowerPoint Presentation</vt:lpstr>
      <vt:lpstr>PowerPoint Presentation</vt:lpstr>
      <vt:lpstr>Open Source Sustainability</vt:lpstr>
      <vt:lpstr>Make Sure  You Can Depend On Open Source Projects  You Care About</vt:lpstr>
      <vt:lpstr>PowerPoint Presentation</vt:lpstr>
      <vt:lpstr>Collaboration</vt:lpstr>
      <vt:lpstr>Before:   .NET was  a part of Microsoft</vt:lpstr>
      <vt:lpstr>After:   Microsoft  is a part of the .NET Foundation</vt:lpstr>
      <vt:lpstr>Project Support</vt:lpstr>
      <vt:lpstr>PowerPoint Presentation</vt:lpstr>
      <vt:lpstr>IP / Legal Support</vt:lpstr>
      <vt:lpstr>PowerPoint Presentation</vt:lpstr>
      <vt:lpstr>Certificates</vt:lpstr>
      <vt:lpstr>PowerPoint Presentation</vt:lpstr>
      <vt:lpstr>DevOps</vt:lpstr>
      <vt:lpstr>Hosting</vt:lpstr>
      <vt:lpstr>SAAS</vt:lpstr>
      <vt:lpstr>Marketing and Communications</vt:lpstr>
      <vt:lpstr>Marketing and Communications</vt:lpstr>
      <vt:lpstr>Community</vt:lpstr>
      <vt:lpstr>PowerPoint Presentation</vt:lpstr>
      <vt:lpstr>Announcing .NET Conf 2019</vt:lpstr>
      <vt:lpstr>PowerPoint Presentation</vt:lpstr>
      <vt:lpstr>What We’ve Been Doing</vt:lpstr>
      <vt:lpstr>What’s New</vt:lpstr>
      <vt:lpstr>PowerPoint Presentation</vt:lpstr>
      <vt:lpstr>PowerPoint Presentation</vt:lpstr>
      <vt:lpstr>Membership &amp; Elections </vt:lpstr>
      <vt:lpstr>Membership &amp; Elections </vt:lpstr>
      <vt:lpstr>Action Groups</vt:lpstr>
      <vt:lpstr>Some other stuff we’re thinking about</vt:lpstr>
      <vt:lpstr>Some other Open Source Software Foundations</vt:lpstr>
      <vt:lpstr>Some other Open Source Software Foundations</vt:lpstr>
      <vt:lpstr>Some other Open Source Software Foundations</vt:lpstr>
      <vt:lpstr>Next Steps</vt:lpstr>
      <vt:lpstr>Rate today ’s session</vt:lpstr>
      <vt:lpstr>Thanks for your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2019-07-18T18:35:02Z</dcterms:created>
  <dcterms:modified xsi:type="dcterms:W3CDTF">2019-07-18T23:36:47Z</dcterms:modified>
</cp:coreProperties>
</file>